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Roboto"/>
      <p:regular r:id="rId67"/>
      <p:bold r:id="rId68"/>
      <p:italic r:id="rId69"/>
      <p:boldItalic r:id="rId70"/>
    </p:embeddedFont>
    <p:embeddedFont>
      <p:font typeface="Nunito"/>
      <p:regular r:id="rId71"/>
      <p:bold r:id="rId72"/>
      <p:italic r:id="rId73"/>
      <p:boldItalic r:id="rId74"/>
    </p:embeddedFont>
    <p:embeddedFont>
      <p:font typeface="Montserrat"/>
      <p:regular r:id="rId75"/>
      <p:bold r:id="rId76"/>
      <p:italic r:id="rId77"/>
      <p:boldItalic r:id="rId78"/>
    </p:embeddedFont>
    <p:embeddedFont>
      <p:font typeface="Lato"/>
      <p:regular r:id="rId79"/>
      <p:bold r:id="rId80"/>
      <p:italic r:id="rId81"/>
      <p:boldItalic r:id="rId82"/>
    </p:embeddedFont>
    <p:embeddedFont>
      <p:font typeface="Maven Pro"/>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avenPro-bold.fntdata"/><Relationship Id="rId83" Type="http://schemas.openxmlformats.org/officeDocument/2006/relationships/font" Target="fonts/MavenPro-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25.xml"/><Relationship Id="rId75" Type="http://schemas.openxmlformats.org/officeDocument/2006/relationships/font" Target="fonts/Montserrat-regular.fntdata"/><Relationship Id="rId30" Type="http://schemas.openxmlformats.org/officeDocument/2006/relationships/slide" Target="slides/slide24.xml"/><Relationship Id="rId74" Type="http://schemas.openxmlformats.org/officeDocument/2006/relationships/font" Target="fonts/Nunito-boldItalic.fntdata"/><Relationship Id="rId33" Type="http://schemas.openxmlformats.org/officeDocument/2006/relationships/slide" Target="slides/slide27.xml"/><Relationship Id="rId77" Type="http://schemas.openxmlformats.org/officeDocument/2006/relationships/font" Target="fonts/Montserrat-italic.fntdata"/><Relationship Id="rId32" Type="http://schemas.openxmlformats.org/officeDocument/2006/relationships/slide" Target="slides/slide26.xml"/><Relationship Id="rId76" Type="http://schemas.openxmlformats.org/officeDocument/2006/relationships/font" Target="fonts/Montserrat-bold.fntdata"/><Relationship Id="rId35" Type="http://schemas.openxmlformats.org/officeDocument/2006/relationships/slide" Target="slides/slide29.xml"/><Relationship Id="rId79" Type="http://schemas.openxmlformats.org/officeDocument/2006/relationships/font" Target="fonts/Lato-regular.fntdata"/><Relationship Id="rId34" Type="http://schemas.openxmlformats.org/officeDocument/2006/relationships/slide" Target="slides/slide28.xml"/><Relationship Id="rId78" Type="http://schemas.openxmlformats.org/officeDocument/2006/relationships/font" Target="fonts/Montserrat-boldItalic.fntdata"/><Relationship Id="rId71" Type="http://schemas.openxmlformats.org/officeDocument/2006/relationships/font" Target="fonts/Nunito-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bacc54af9c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bacc54af9c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bacc54af9c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bacc54af9c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bacc54af9c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bacc54af9c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acc54af9c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bacc54af9c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bacc54af9c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bacc54af9c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acc54af9c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acc54af9c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acc54af9c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bacc54af9c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acc54af9c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bacc54af9c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acc54af9c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acc54af9c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bacc54af9c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bacc54af9c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acc54af9c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acc54af9c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bacc54af9c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bacc54af9c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acc54af9c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bacc54af9c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bacc54af9c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bacc54af9c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bacc54af9c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bacc54af9c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bacc54af9c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bacc54af9c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bacc54af9c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bacc54af9c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bacc54af9c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bacc54af9c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bacc54af9c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bacc54af9c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bacc54af9c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bacc54af9c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bacc54af9c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bacc54af9c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acc54af9c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bacc54af9c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bacc54af9c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bacc54af9c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bacc54af9c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bacc54af9c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bacc54af9c_0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bacc54af9c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bacc54af9c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bacc54af9c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bacc54af9c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bacc54af9c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bacc54af9c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bacc54af9c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bacc54af9c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bacc54af9c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acc54af9c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acc54af9c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acc54af9c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bacc54af9c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bacc54af9c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bacc54af9c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acc54af9c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acc54af9c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acc54af9c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bacc54af9c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acc54af9c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bacc54af9c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bacc54af9c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bacc54af9c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d04dc5a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d04dc5a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d04dc5ad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d04dc5ad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d04dc5ad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d04dc5ad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d04dc5ad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d04dc5ad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d04dc5ad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d04dc5ad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d04dc5ad8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d04dc5ad8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d04dc5ad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d04dc5ad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acc54af9c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acc54af9c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d04dc5ad8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d04dc5ad8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d04dc5ad8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d04dc5ad8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d04dc5ad8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d04dc5ad8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d04dc5ad8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d04dc5ad8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d04dc5ad8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d04dc5ad8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d04dc5ad8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d04dc5ad8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d04dc5ad8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d04dc5ad8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d04dc5ad8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d04dc5ad8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d04dc5ad8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d04dc5ad8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d04dc5ad8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d04dc5ad8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acc54af9c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bacc54af9c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bacc54af9c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bacc54af9c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bacc54af9c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bacc54af9c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acc54af9c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bacc54af9c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bacc54af9c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bacc54af9c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4" name="Shape 134"/>
        <p:cNvGrpSpPr/>
        <p:nvPr/>
      </p:nvGrpSpPr>
      <p:grpSpPr>
        <a:xfrm>
          <a:off x="0" y="0"/>
          <a:ext cx="0" cy="0"/>
          <a:chOff x="0" y="0"/>
          <a:chExt cx="0" cy="0"/>
        </a:xfrm>
      </p:grpSpPr>
      <p:grpSp>
        <p:nvGrpSpPr>
          <p:cNvPr id="135" name="Google Shape;135;p14"/>
          <p:cNvGrpSpPr/>
          <p:nvPr/>
        </p:nvGrpSpPr>
        <p:grpSpPr>
          <a:xfrm>
            <a:off x="7343003" y="3409675"/>
            <a:ext cx="1691422" cy="1732548"/>
            <a:chOff x="7343003" y="3409675"/>
            <a:chExt cx="1691422" cy="1732548"/>
          </a:xfrm>
        </p:grpSpPr>
        <p:grpSp>
          <p:nvGrpSpPr>
            <p:cNvPr id="136" name="Google Shape;136;p14"/>
            <p:cNvGrpSpPr/>
            <p:nvPr/>
          </p:nvGrpSpPr>
          <p:grpSpPr>
            <a:xfrm>
              <a:off x="7343003" y="4453711"/>
              <a:ext cx="316800" cy="688513"/>
              <a:chOff x="7343003" y="4453711"/>
              <a:chExt cx="316800" cy="688513"/>
            </a:xfrm>
          </p:grpSpPr>
          <p:sp>
            <p:nvSpPr>
              <p:cNvPr id="137" name="Google Shape;137;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4"/>
            <p:cNvGrpSpPr/>
            <p:nvPr/>
          </p:nvGrpSpPr>
          <p:grpSpPr>
            <a:xfrm>
              <a:off x="7801210" y="4105700"/>
              <a:ext cx="316800" cy="1036523"/>
              <a:chOff x="7801210" y="4105700"/>
              <a:chExt cx="316800" cy="1036523"/>
            </a:xfrm>
          </p:grpSpPr>
          <p:sp>
            <p:nvSpPr>
              <p:cNvPr id="140" name="Google Shape;140;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4"/>
            <p:cNvGrpSpPr/>
            <p:nvPr/>
          </p:nvGrpSpPr>
          <p:grpSpPr>
            <a:xfrm>
              <a:off x="8259418" y="3757688"/>
              <a:ext cx="316800" cy="1384535"/>
              <a:chOff x="8259418" y="3757688"/>
              <a:chExt cx="316800" cy="1384535"/>
            </a:xfrm>
          </p:grpSpPr>
          <p:sp>
            <p:nvSpPr>
              <p:cNvPr id="144" name="Google Shape;144;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4"/>
            <p:cNvGrpSpPr/>
            <p:nvPr/>
          </p:nvGrpSpPr>
          <p:grpSpPr>
            <a:xfrm>
              <a:off x="8717625" y="3409675"/>
              <a:ext cx="316800" cy="1732548"/>
              <a:chOff x="8717625" y="3409675"/>
              <a:chExt cx="316800" cy="1732548"/>
            </a:xfrm>
          </p:grpSpPr>
          <p:sp>
            <p:nvSpPr>
              <p:cNvPr id="149" name="Google Shape;149;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 name="Google Shape;154;p14"/>
          <p:cNvGrpSpPr/>
          <p:nvPr/>
        </p:nvGrpSpPr>
        <p:grpSpPr>
          <a:xfrm>
            <a:off x="5043503" y="0"/>
            <a:ext cx="3814072" cy="3839102"/>
            <a:chOff x="5043503" y="0"/>
            <a:chExt cx="3814072" cy="3839102"/>
          </a:xfrm>
        </p:grpSpPr>
        <p:sp>
          <p:nvSpPr>
            <p:cNvPr id="155" name="Google Shape;155;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4"/>
            <p:cNvGrpSpPr/>
            <p:nvPr/>
          </p:nvGrpSpPr>
          <p:grpSpPr>
            <a:xfrm>
              <a:off x="7647812" y="2704283"/>
              <a:ext cx="635219" cy="635219"/>
              <a:chOff x="6725724" y="2701260"/>
              <a:chExt cx="1208101" cy="1208100"/>
            </a:xfrm>
          </p:grpSpPr>
          <p:sp>
            <p:nvSpPr>
              <p:cNvPr id="158" name="Google Shape;158;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4"/>
            <p:cNvGrpSpPr/>
            <p:nvPr/>
          </p:nvGrpSpPr>
          <p:grpSpPr>
            <a:xfrm>
              <a:off x="7952720" y="179238"/>
              <a:ext cx="873165" cy="873003"/>
              <a:chOff x="7754428" y="208725"/>
              <a:chExt cx="541800" cy="541800"/>
            </a:xfrm>
          </p:grpSpPr>
          <p:sp>
            <p:nvSpPr>
              <p:cNvPr id="163" name="Google Shape;163;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2" name="Google Shape;172;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4" name="Shape 174"/>
        <p:cNvGrpSpPr/>
        <p:nvPr/>
      </p:nvGrpSpPr>
      <p:grpSpPr>
        <a:xfrm>
          <a:off x="0" y="0"/>
          <a:ext cx="0" cy="0"/>
          <a:chOff x="0" y="0"/>
          <a:chExt cx="0" cy="0"/>
        </a:xfrm>
      </p:grpSpPr>
      <p:grpSp>
        <p:nvGrpSpPr>
          <p:cNvPr id="175" name="Google Shape;175;p15"/>
          <p:cNvGrpSpPr/>
          <p:nvPr/>
        </p:nvGrpSpPr>
        <p:grpSpPr>
          <a:xfrm>
            <a:off x="146769" y="3406"/>
            <a:ext cx="1233215" cy="1384535"/>
            <a:chOff x="146769" y="3406"/>
            <a:chExt cx="1233215" cy="1384535"/>
          </a:xfrm>
        </p:grpSpPr>
        <p:grpSp>
          <p:nvGrpSpPr>
            <p:cNvPr id="176" name="Google Shape;176;p15"/>
            <p:cNvGrpSpPr/>
            <p:nvPr/>
          </p:nvGrpSpPr>
          <p:grpSpPr>
            <a:xfrm>
              <a:off x="1063183" y="3406"/>
              <a:ext cx="316800" cy="688513"/>
              <a:chOff x="1063183" y="3406"/>
              <a:chExt cx="316800" cy="688513"/>
            </a:xfrm>
          </p:grpSpPr>
          <p:sp>
            <p:nvSpPr>
              <p:cNvPr id="177" name="Google Shape;177;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5"/>
            <p:cNvGrpSpPr/>
            <p:nvPr/>
          </p:nvGrpSpPr>
          <p:grpSpPr>
            <a:xfrm>
              <a:off x="604976" y="3406"/>
              <a:ext cx="316800" cy="1036524"/>
              <a:chOff x="604976" y="3406"/>
              <a:chExt cx="316800" cy="1036524"/>
            </a:xfrm>
          </p:grpSpPr>
          <p:sp>
            <p:nvSpPr>
              <p:cNvPr id="180" name="Google Shape;180;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5"/>
            <p:cNvGrpSpPr/>
            <p:nvPr/>
          </p:nvGrpSpPr>
          <p:grpSpPr>
            <a:xfrm>
              <a:off x="146769" y="3406"/>
              <a:ext cx="316800" cy="1384535"/>
              <a:chOff x="146769" y="3406"/>
              <a:chExt cx="316800" cy="1384535"/>
            </a:xfrm>
          </p:grpSpPr>
          <p:sp>
            <p:nvSpPr>
              <p:cNvPr id="184" name="Google Shape;184;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 name="Google Shape;188;p15"/>
          <p:cNvGrpSpPr/>
          <p:nvPr/>
        </p:nvGrpSpPr>
        <p:grpSpPr>
          <a:xfrm>
            <a:off x="6775084" y="2904008"/>
            <a:ext cx="2186148" cy="2239500"/>
            <a:chOff x="6775084" y="2904008"/>
            <a:chExt cx="2186148" cy="2239500"/>
          </a:xfrm>
        </p:grpSpPr>
        <p:grpSp>
          <p:nvGrpSpPr>
            <p:cNvPr id="189" name="Google Shape;189;p15"/>
            <p:cNvGrpSpPr/>
            <p:nvPr/>
          </p:nvGrpSpPr>
          <p:grpSpPr>
            <a:xfrm>
              <a:off x="6775084" y="4253708"/>
              <a:ext cx="409500" cy="889800"/>
              <a:chOff x="6775084" y="4253708"/>
              <a:chExt cx="409500" cy="889800"/>
            </a:xfrm>
          </p:grpSpPr>
          <p:sp>
            <p:nvSpPr>
              <p:cNvPr id="190" name="Google Shape;190;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5"/>
            <p:cNvGrpSpPr/>
            <p:nvPr/>
          </p:nvGrpSpPr>
          <p:grpSpPr>
            <a:xfrm>
              <a:off x="7367299" y="3804008"/>
              <a:ext cx="409500" cy="1339500"/>
              <a:chOff x="7367299" y="3804008"/>
              <a:chExt cx="409500" cy="1339500"/>
            </a:xfrm>
          </p:grpSpPr>
          <p:sp>
            <p:nvSpPr>
              <p:cNvPr id="193" name="Google Shape;193;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5"/>
            <p:cNvGrpSpPr/>
            <p:nvPr/>
          </p:nvGrpSpPr>
          <p:grpSpPr>
            <a:xfrm>
              <a:off x="7959516" y="3354008"/>
              <a:ext cx="409500" cy="1789500"/>
              <a:chOff x="7959516" y="3354008"/>
              <a:chExt cx="409500" cy="1789500"/>
            </a:xfrm>
          </p:grpSpPr>
          <p:sp>
            <p:nvSpPr>
              <p:cNvPr id="197" name="Google Shape;197;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5"/>
            <p:cNvGrpSpPr/>
            <p:nvPr/>
          </p:nvGrpSpPr>
          <p:grpSpPr>
            <a:xfrm>
              <a:off x="8551731" y="2904008"/>
              <a:ext cx="409500" cy="2239500"/>
              <a:chOff x="8551731" y="2904008"/>
              <a:chExt cx="409500" cy="2239500"/>
            </a:xfrm>
          </p:grpSpPr>
          <p:sp>
            <p:nvSpPr>
              <p:cNvPr id="202" name="Google Shape;202;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 name="Google Shape;207;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8" name="Google Shape;208;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grpSp>
        <p:nvGrpSpPr>
          <p:cNvPr id="210" name="Google Shape;210;p16"/>
          <p:cNvGrpSpPr/>
          <p:nvPr/>
        </p:nvGrpSpPr>
        <p:grpSpPr>
          <a:xfrm>
            <a:off x="625966" y="299376"/>
            <a:ext cx="999312" cy="999312"/>
            <a:chOff x="348199" y="179450"/>
            <a:chExt cx="1116300" cy="1116300"/>
          </a:xfrm>
        </p:grpSpPr>
        <p:sp>
          <p:nvSpPr>
            <p:cNvPr id="211" name="Google Shape;211;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5" name="Google Shape;215;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6" name="Shape 216"/>
        <p:cNvGrpSpPr/>
        <p:nvPr/>
      </p:nvGrpSpPr>
      <p:grpSpPr>
        <a:xfrm>
          <a:off x="0" y="0"/>
          <a:ext cx="0" cy="0"/>
          <a:chOff x="0" y="0"/>
          <a:chExt cx="0" cy="0"/>
        </a:xfrm>
      </p:grpSpPr>
      <p:grpSp>
        <p:nvGrpSpPr>
          <p:cNvPr id="217" name="Google Shape;217;p17"/>
          <p:cNvGrpSpPr/>
          <p:nvPr/>
        </p:nvGrpSpPr>
        <p:grpSpPr>
          <a:xfrm>
            <a:off x="625966" y="299376"/>
            <a:ext cx="999312" cy="999312"/>
            <a:chOff x="348199" y="179450"/>
            <a:chExt cx="1116300" cy="1116300"/>
          </a:xfrm>
        </p:grpSpPr>
        <p:sp>
          <p:nvSpPr>
            <p:cNvPr id="218" name="Google Shape;218;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2" name="Google Shape;222;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3" name="Google Shape;223;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 name="Shape 224"/>
        <p:cNvGrpSpPr/>
        <p:nvPr/>
      </p:nvGrpSpPr>
      <p:grpSpPr>
        <a:xfrm>
          <a:off x="0" y="0"/>
          <a:ext cx="0" cy="0"/>
          <a:chOff x="0" y="0"/>
          <a:chExt cx="0" cy="0"/>
        </a:xfrm>
      </p:grpSpPr>
      <p:grpSp>
        <p:nvGrpSpPr>
          <p:cNvPr id="225" name="Google Shape;225;p18"/>
          <p:cNvGrpSpPr/>
          <p:nvPr/>
        </p:nvGrpSpPr>
        <p:grpSpPr>
          <a:xfrm>
            <a:off x="625966" y="299376"/>
            <a:ext cx="999312" cy="999312"/>
            <a:chOff x="348199" y="179450"/>
            <a:chExt cx="1116300" cy="1116300"/>
          </a:xfrm>
        </p:grpSpPr>
        <p:sp>
          <p:nvSpPr>
            <p:cNvPr id="226" name="Google Shape;226;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grpSp>
        <p:nvGrpSpPr>
          <p:cNvPr id="231" name="Google Shape;231;p19"/>
          <p:cNvGrpSpPr/>
          <p:nvPr/>
        </p:nvGrpSpPr>
        <p:grpSpPr>
          <a:xfrm>
            <a:off x="625966" y="299376"/>
            <a:ext cx="999312" cy="999312"/>
            <a:chOff x="348199" y="179450"/>
            <a:chExt cx="1116300" cy="1116300"/>
          </a:xfrm>
        </p:grpSpPr>
        <p:sp>
          <p:nvSpPr>
            <p:cNvPr id="232" name="Google Shape;232;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6" name="Google Shape;236;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37" name="Shape 237"/>
        <p:cNvGrpSpPr/>
        <p:nvPr/>
      </p:nvGrpSpPr>
      <p:grpSpPr>
        <a:xfrm>
          <a:off x="0" y="0"/>
          <a:ext cx="0" cy="0"/>
          <a:chOff x="0" y="0"/>
          <a:chExt cx="0" cy="0"/>
        </a:xfrm>
      </p:grpSpPr>
      <p:grpSp>
        <p:nvGrpSpPr>
          <p:cNvPr id="238" name="Google Shape;238;p20"/>
          <p:cNvGrpSpPr/>
          <p:nvPr/>
        </p:nvGrpSpPr>
        <p:grpSpPr>
          <a:xfrm>
            <a:off x="6866714" y="1306"/>
            <a:ext cx="2267451" cy="2601690"/>
            <a:chOff x="6790514" y="1306"/>
            <a:chExt cx="2267451" cy="2601690"/>
          </a:xfrm>
        </p:grpSpPr>
        <p:grpSp>
          <p:nvGrpSpPr>
            <p:cNvPr id="239" name="Google Shape;239;p20"/>
            <p:cNvGrpSpPr/>
            <p:nvPr/>
          </p:nvGrpSpPr>
          <p:grpSpPr>
            <a:xfrm>
              <a:off x="7067465" y="1306"/>
              <a:ext cx="1990500" cy="1990200"/>
              <a:chOff x="7067465" y="1306"/>
              <a:chExt cx="1990500" cy="1990200"/>
            </a:xfrm>
          </p:grpSpPr>
          <p:sp>
            <p:nvSpPr>
              <p:cNvPr id="240" name="Google Shape;240;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0"/>
            <p:cNvGrpSpPr/>
            <p:nvPr/>
          </p:nvGrpSpPr>
          <p:grpSpPr>
            <a:xfrm>
              <a:off x="8207126" y="1807996"/>
              <a:ext cx="795000" cy="795000"/>
              <a:chOff x="8207126" y="1807996"/>
              <a:chExt cx="795000" cy="795000"/>
            </a:xfrm>
          </p:grpSpPr>
          <p:sp>
            <p:nvSpPr>
              <p:cNvPr id="244" name="Google Shape;244;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0"/>
            <p:cNvGrpSpPr/>
            <p:nvPr/>
          </p:nvGrpSpPr>
          <p:grpSpPr>
            <a:xfrm>
              <a:off x="6790514" y="118857"/>
              <a:ext cx="548700" cy="548700"/>
              <a:chOff x="6790514" y="118857"/>
              <a:chExt cx="548700" cy="548700"/>
            </a:xfrm>
          </p:grpSpPr>
          <p:sp>
            <p:nvSpPr>
              <p:cNvPr id="248" name="Google Shape;248;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 name="Google Shape;250;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1" name="Google Shape;251;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2" name="Shape 252"/>
        <p:cNvGrpSpPr/>
        <p:nvPr/>
      </p:nvGrpSpPr>
      <p:grpSpPr>
        <a:xfrm>
          <a:off x="0" y="0"/>
          <a:ext cx="0" cy="0"/>
          <a:chOff x="0" y="0"/>
          <a:chExt cx="0" cy="0"/>
        </a:xfrm>
      </p:grpSpPr>
      <p:grpSp>
        <p:nvGrpSpPr>
          <p:cNvPr id="253" name="Google Shape;253;p21"/>
          <p:cNvGrpSpPr/>
          <p:nvPr/>
        </p:nvGrpSpPr>
        <p:grpSpPr>
          <a:xfrm>
            <a:off x="625966" y="299376"/>
            <a:ext cx="999312" cy="999312"/>
            <a:chOff x="348199" y="179450"/>
            <a:chExt cx="1116300" cy="1116300"/>
          </a:xfrm>
        </p:grpSpPr>
        <p:sp>
          <p:nvSpPr>
            <p:cNvPr id="254" name="Google Shape;254;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8" name="Google Shape;258;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9" name="Google Shape;259;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0" name="Shape 260"/>
        <p:cNvGrpSpPr/>
        <p:nvPr/>
      </p:nvGrpSpPr>
      <p:grpSpPr>
        <a:xfrm>
          <a:off x="0" y="0"/>
          <a:ext cx="0" cy="0"/>
          <a:chOff x="0" y="0"/>
          <a:chExt cx="0" cy="0"/>
        </a:xfrm>
      </p:grpSpPr>
      <p:grpSp>
        <p:nvGrpSpPr>
          <p:cNvPr id="261" name="Google Shape;261;p22"/>
          <p:cNvGrpSpPr/>
          <p:nvPr/>
        </p:nvGrpSpPr>
        <p:grpSpPr>
          <a:xfrm>
            <a:off x="713373" y="3847119"/>
            <a:ext cx="825392" cy="825392"/>
            <a:chOff x="348199" y="179450"/>
            <a:chExt cx="1116300" cy="1116300"/>
          </a:xfrm>
        </p:grpSpPr>
        <p:sp>
          <p:nvSpPr>
            <p:cNvPr id="262" name="Google Shape;262;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65" name="Google Shape;265;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66" name="Shape 266"/>
        <p:cNvGrpSpPr/>
        <p:nvPr/>
      </p:nvGrpSpPr>
      <p:grpSpPr>
        <a:xfrm>
          <a:off x="0" y="0"/>
          <a:ext cx="0" cy="0"/>
          <a:chOff x="0" y="0"/>
          <a:chExt cx="0" cy="0"/>
        </a:xfrm>
      </p:grpSpPr>
      <p:grpSp>
        <p:nvGrpSpPr>
          <p:cNvPr id="267" name="Google Shape;267;p23"/>
          <p:cNvGrpSpPr/>
          <p:nvPr/>
        </p:nvGrpSpPr>
        <p:grpSpPr>
          <a:xfrm>
            <a:off x="52" y="4099200"/>
            <a:ext cx="9144036" cy="1044300"/>
            <a:chOff x="52" y="4099200"/>
            <a:chExt cx="9144036" cy="1044300"/>
          </a:xfrm>
        </p:grpSpPr>
        <p:grpSp>
          <p:nvGrpSpPr>
            <p:cNvPr id="268" name="Google Shape;268;p23"/>
            <p:cNvGrpSpPr/>
            <p:nvPr/>
          </p:nvGrpSpPr>
          <p:grpSpPr>
            <a:xfrm>
              <a:off x="52" y="4309200"/>
              <a:ext cx="231622" cy="834300"/>
              <a:chOff x="2688737" y="4301380"/>
              <a:chExt cx="231900" cy="834300"/>
            </a:xfrm>
          </p:grpSpPr>
          <p:sp>
            <p:nvSpPr>
              <p:cNvPr id="269" name="Google Shape;269;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3"/>
            <p:cNvGrpSpPr/>
            <p:nvPr/>
          </p:nvGrpSpPr>
          <p:grpSpPr>
            <a:xfrm>
              <a:off x="371406" y="4099200"/>
              <a:ext cx="231622" cy="1044300"/>
              <a:chOff x="2688737" y="4091380"/>
              <a:chExt cx="231900" cy="1044300"/>
            </a:xfrm>
          </p:grpSpPr>
          <p:sp>
            <p:nvSpPr>
              <p:cNvPr id="274" name="Google Shape;274;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3"/>
            <p:cNvGrpSpPr/>
            <p:nvPr/>
          </p:nvGrpSpPr>
          <p:grpSpPr>
            <a:xfrm>
              <a:off x="742761" y="4309200"/>
              <a:ext cx="231622" cy="834300"/>
              <a:chOff x="2688737" y="4301380"/>
              <a:chExt cx="231900" cy="834300"/>
            </a:xfrm>
          </p:grpSpPr>
          <p:sp>
            <p:nvSpPr>
              <p:cNvPr id="280" name="Google Shape;280;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3"/>
            <p:cNvGrpSpPr/>
            <p:nvPr/>
          </p:nvGrpSpPr>
          <p:grpSpPr>
            <a:xfrm>
              <a:off x="1114115" y="4518900"/>
              <a:ext cx="231622" cy="624600"/>
              <a:chOff x="2688737" y="4511080"/>
              <a:chExt cx="231900" cy="624600"/>
            </a:xfrm>
          </p:grpSpPr>
          <p:sp>
            <p:nvSpPr>
              <p:cNvPr id="285" name="Google Shape;285;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3"/>
            <p:cNvGrpSpPr/>
            <p:nvPr/>
          </p:nvGrpSpPr>
          <p:grpSpPr>
            <a:xfrm>
              <a:off x="1856753" y="4099200"/>
              <a:ext cx="231600" cy="1044300"/>
              <a:chOff x="1856753" y="4099200"/>
              <a:chExt cx="231600" cy="1044300"/>
            </a:xfrm>
          </p:grpSpPr>
          <p:sp>
            <p:nvSpPr>
              <p:cNvPr id="289" name="Google Shape;289;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3"/>
            <p:cNvGrpSpPr/>
            <p:nvPr/>
          </p:nvGrpSpPr>
          <p:grpSpPr>
            <a:xfrm>
              <a:off x="2228107" y="4309200"/>
              <a:ext cx="231600" cy="834300"/>
              <a:chOff x="2228107" y="4309200"/>
              <a:chExt cx="231600" cy="834300"/>
            </a:xfrm>
          </p:grpSpPr>
          <p:sp>
            <p:nvSpPr>
              <p:cNvPr id="295" name="Google Shape;295;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3"/>
            <p:cNvGrpSpPr/>
            <p:nvPr/>
          </p:nvGrpSpPr>
          <p:grpSpPr>
            <a:xfrm>
              <a:off x="2599462" y="4518900"/>
              <a:ext cx="231600" cy="624600"/>
              <a:chOff x="2599462" y="4518900"/>
              <a:chExt cx="231600" cy="624600"/>
            </a:xfrm>
          </p:grpSpPr>
          <p:sp>
            <p:nvSpPr>
              <p:cNvPr id="300" name="Google Shape;300;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342171" y="4099200"/>
              <a:ext cx="231600" cy="1044300"/>
              <a:chOff x="3342171" y="4099200"/>
              <a:chExt cx="231600" cy="1044300"/>
            </a:xfrm>
          </p:grpSpPr>
          <p:sp>
            <p:nvSpPr>
              <p:cNvPr id="304" name="Google Shape;304;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3"/>
            <p:cNvGrpSpPr/>
            <p:nvPr/>
          </p:nvGrpSpPr>
          <p:grpSpPr>
            <a:xfrm>
              <a:off x="3713525" y="4309200"/>
              <a:ext cx="231600" cy="834300"/>
              <a:chOff x="3713525" y="4309200"/>
              <a:chExt cx="231600" cy="834300"/>
            </a:xfrm>
          </p:grpSpPr>
          <p:sp>
            <p:nvSpPr>
              <p:cNvPr id="310" name="Google Shape;310;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3"/>
            <p:cNvGrpSpPr/>
            <p:nvPr/>
          </p:nvGrpSpPr>
          <p:grpSpPr>
            <a:xfrm>
              <a:off x="1485398" y="4309200"/>
              <a:ext cx="231600" cy="834300"/>
              <a:chOff x="1485398" y="4309200"/>
              <a:chExt cx="231600" cy="834300"/>
            </a:xfrm>
          </p:grpSpPr>
          <p:sp>
            <p:nvSpPr>
              <p:cNvPr id="315" name="Google Shape;315;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3"/>
            <p:cNvGrpSpPr/>
            <p:nvPr/>
          </p:nvGrpSpPr>
          <p:grpSpPr>
            <a:xfrm>
              <a:off x="4084879" y="4518900"/>
              <a:ext cx="231600" cy="624600"/>
              <a:chOff x="4084879" y="4518900"/>
              <a:chExt cx="231600" cy="624600"/>
            </a:xfrm>
          </p:grpSpPr>
          <p:sp>
            <p:nvSpPr>
              <p:cNvPr id="320" name="Google Shape;320;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3"/>
            <p:cNvGrpSpPr/>
            <p:nvPr/>
          </p:nvGrpSpPr>
          <p:grpSpPr>
            <a:xfrm>
              <a:off x="2970816" y="4309200"/>
              <a:ext cx="231600" cy="834300"/>
              <a:chOff x="2970816" y="4309200"/>
              <a:chExt cx="231600" cy="834300"/>
            </a:xfrm>
          </p:grpSpPr>
          <p:sp>
            <p:nvSpPr>
              <p:cNvPr id="324" name="Google Shape;324;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3"/>
            <p:cNvGrpSpPr/>
            <p:nvPr/>
          </p:nvGrpSpPr>
          <p:grpSpPr>
            <a:xfrm>
              <a:off x="4456234" y="4309200"/>
              <a:ext cx="231600" cy="834300"/>
              <a:chOff x="4456234" y="4309200"/>
              <a:chExt cx="231600" cy="834300"/>
            </a:xfrm>
          </p:grpSpPr>
          <p:sp>
            <p:nvSpPr>
              <p:cNvPr id="329" name="Google Shape;329;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3"/>
            <p:cNvGrpSpPr/>
            <p:nvPr/>
          </p:nvGrpSpPr>
          <p:grpSpPr>
            <a:xfrm>
              <a:off x="4827588" y="4099200"/>
              <a:ext cx="231600" cy="1044300"/>
              <a:chOff x="4827588" y="4099200"/>
              <a:chExt cx="231600" cy="1044300"/>
            </a:xfrm>
          </p:grpSpPr>
          <p:sp>
            <p:nvSpPr>
              <p:cNvPr id="334" name="Google Shape;334;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3"/>
            <p:cNvGrpSpPr/>
            <p:nvPr/>
          </p:nvGrpSpPr>
          <p:grpSpPr>
            <a:xfrm>
              <a:off x="5198943" y="4309200"/>
              <a:ext cx="231600" cy="834300"/>
              <a:chOff x="5198943" y="4309200"/>
              <a:chExt cx="231600" cy="834300"/>
            </a:xfrm>
          </p:grpSpPr>
          <p:sp>
            <p:nvSpPr>
              <p:cNvPr id="340" name="Google Shape;340;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3"/>
            <p:cNvGrpSpPr/>
            <p:nvPr/>
          </p:nvGrpSpPr>
          <p:grpSpPr>
            <a:xfrm>
              <a:off x="5570297" y="4518900"/>
              <a:ext cx="231600" cy="624600"/>
              <a:chOff x="5570297" y="4518900"/>
              <a:chExt cx="231600" cy="624600"/>
            </a:xfrm>
          </p:grpSpPr>
          <p:sp>
            <p:nvSpPr>
              <p:cNvPr id="345" name="Google Shape;345;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3"/>
            <p:cNvGrpSpPr/>
            <p:nvPr/>
          </p:nvGrpSpPr>
          <p:grpSpPr>
            <a:xfrm>
              <a:off x="5941652" y="4309200"/>
              <a:ext cx="231600" cy="834300"/>
              <a:chOff x="5941652" y="4309200"/>
              <a:chExt cx="231600" cy="834300"/>
            </a:xfrm>
          </p:grpSpPr>
          <p:sp>
            <p:nvSpPr>
              <p:cNvPr id="349" name="Google Shape;349;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3"/>
            <p:cNvGrpSpPr/>
            <p:nvPr/>
          </p:nvGrpSpPr>
          <p:grpSpPr>
            <a:xfrm>
              <a:off x="6313006" y="4099200"/>
              <a:ext cx="231600" cy="1044300"/>
              <a:chOff x="6313006" y="4099200"/>
              <a:chExt cx="231600" cy="1044300"/>
            </a:xfrm>
          </p:grpSpPr>
          <p:sp>
            <p:nvSpPr>
              <p:cNvPr id="354" name="Google Shape;354;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3"/>
            <p:cNvGrpSpPr/>
            <p:nvPr/>
          </p:nvGrpSpPr>
          <p:grpSpPr>
            <a:xfrm>
              <a:off x="6684361" y="4309200"/>
              <a:ext cx="231600" cy="834300"/>
              <a:chOff x="6684361" y="4309200"/>
              <a:chExt cx="231600" cy="834300"/>
            </a:xfrm>
          </p:grpSpPr>
          <p:sp>
            <p:nvSpPr>
              <p:cNvPr id="360" name="Google Shape;360;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3"/>
            <p:cNvGrpSpPr/>
            <p:nvPr/>
          </p:nvGrpSpPr>
          <p:grpSpPr>
            <a:xfrm>
              <a:off x="7055715" y="4518900"/>
              <a:ext cx="231600" cy="624600"/>
              <a:chOff x="7055715" y="4518900"/>
              <a:chExt cx="231600" cy="624600"/>
            </a:xfrm>
          </p:grpSpPr>
          <p:sp>
            <p:nvSpPr>
              <p:cNvPr id="365" name="Google Shape;365;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3"/>
            <p:cNvGrpSpPr/>
            <p:nvPr/>
          </p:nvGrpSpPr>
          <p:grpSpPr>
            <a:xfrm>
              <a:off x="7798424" y="4099200"/>
              <a:ext cx="231600" cy="1044300"/>
              <a:chOff x="7798424" y="4099200"/>
              <a:chExt cx="231600" cy="1044300"/>
            </a:xfrm>
          </p:grpSpPr>
          <p:sp>
            <p:nvSpPr>
              <p:cNvPr id="369" name="Google Shape;369;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3"/>
            <p:cNvGrpSpPr/>
            <p:nvPr/>
          </p:nvGrpSpPr>
          <p:grpSpPr>
            <a:xfrm>
              <a:off x="8169779" y="4309200"/>
              <a:ext cx="231600" cy="834300"/>
              <a:chOff x="8169779" y="4309200"/>
              <a:chExt cx="231600" cy="834300"/>
            </a:xfrm>
          </p:grpSpPr>
          <p:sp>
            <p:nvSpPr>
              <p:cNvPr id="375" name="Google Shape;375;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3"/>
            <p:cNvGrpSpPr/>
            <p:nvPr/>
          </p:nvGrpSpPr>
          <p:grpSpPr>
            <a:xfrm>
              <a:off x="7427070" y="4309200"/>
              <a:ext cx="231600" cy="834300"/>
              <a:chOff x="7427070" y="4309200"/>
              <a:chExt cx="231600" cy="834300"/>
            </a:xfrm>
          </p:grpSpPr>
          <p:sp>
            <p:nvSpPr>
              <p:cNvPr id="380" name="Google Shape;380;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3"/>
            <p:cNvGrpSpPr/>
            <p:nvPr/>
          </p:nvGrpSpPr>
          <p:grpSpPr>
            <a:xfrm>
              <a:off x="8541133" y="4518900"/>
              <a:ext cx="231600" cy="624600"/>
              <a:chOff x="8541133" y="4518900"/>
              <a:chExt cx="231600" cy="624600"/>
            </a:xfrm>
          </p:grpSpPr>
          <p:sp>
            <p:nvSpPr>
              <p:cNvPr id="385" name="Google Shape;385;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3"/>
            <p:cNvGrpSpPr/>
            <p:nvPr/>
          </p:nvGrpSpPr>
          <p:grpSpPr>
            <a:xfrm>
              <a:off x="8912488" y="4309200"/>
              <a:ext cx="231600" cy="834300"/>
              <a:chOff x="8912488" y="4309200"/>
              <a:chExt cx="231600" cy="834300"/>
            </a:xfrm>
          </p:grpSpPr>
          <p:sp>
            <p:nvSpPr>
              <p:cNvPr id="389" name="Google Shape;389;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 name="Google Shape;393;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94" name="Google Shape;394;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395" name="Google Shape;395;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6" name="Shape 396"/>
        <p:cNvGrpSpPr/>
        <p:nvPr/>
      </p:nvGrpSpPr>
      <p:grpSpPr>
        <a:xfrm>
          <a:off x="0" y="0"/>
          <a:ext cx="0" cy="0"/>
          <a:chOff x="0" y="0"/>
          <a:chExt cx="0" cy="0"/>
        </a:xfrm>
      </p:grpSpPr>
      <p:sp>
        <p:nvSpPr>
          <p:cNvPr id="397" name="Google Shape;397;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133" name="Google Shape;133;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hyperlink" Target="https://hub.docke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lectrosenpai.github.io/architecture/lesson7" TargetMode="External"/><Relationship Id="rId4" Type="http://schemas.openxmlformats.org/officeDocument/2006/relationships/hyperlink" Target="https://electrosenpai.github.io/architecture/plan/#session-7-conteneurisation-et-dockerlesson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Gestion des services Internet</a:t>
            </a:r>
            <a:endParaRPr/>
          </a:p>
          <a:p>
            <a:pPr indent="0" lvl="0" marL="0" rtl="0" algn="l">
              <a:spcBef>
                <a:spcPts val="0"/>
              </a:spcBef>
              <a:spcAft>
                <a:spcPts val="0"/>
              </a:spcAft>
              <a:buNone/>
            </a:pPr>
            <a:r>
              <a:rPr lang="fr" sz="3111"/>
              <a:t>Cours 3 - Conteneurisation et déploiement</a:t>
            </a:r>
            <a:endParaRPr sz="3111"/>
          </a:p>
        </p:txBody>
      </p:sp>
      <p:sp>
        <p:nvSpPr>
          <p:cNvPr id="403" name="Google Shape;403;p2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530" name="Google Shape;530;p34"/>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31" name="Google Shape;531;p34"/>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532" name="Google Shape;532;p34"/>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533" name="Google Shape;533;p34"/>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534" name="Google Shape;534;p34"/>
          <p:cNvCxnSpPr>
            <a:stCxn id="530" idx="4"/>
            <a:endCxn id="531"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535" name="Google Shape;535;p34"/>
          <p:cNvCxnSpPr>
            <a:stCxn id="530" idx="4"/>
            <a:endCxn id="532"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536" name="Google Shape;536;p34"/>
          <p:cNvCxnSpPr>
            <a:stCxn id="530" idx="4"/>
            <a:endCxn id="533"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537" name="Google Shape;537;p34"/>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538" name="Google Shape;538;p34"/>
          <p:cNvCxnSpPr>
            <a:stCxn id="531" idx="2"/>
            <a:endCxn id="532"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539" name="Google Shape;539;p34"/>
          <p:cNvCxnSpPr>
            <a:stCxn id="532" idx="2"/>
            <a:endCxn id="533"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540" name="Google Shape;540;p34"/>
          <p:cNvSpPr/>
          <p:nvPr/>
        </p:nvSpPr>
        <p:spPr>
          <a:xfrm>
            <a:off x="3331350" y="1816475"/>
            <a:ext cx="1153200" cy="387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Portabilité</a:t>
            </a:r>
            <a:endParaRPr sz="1200">
              <a:latin typeface="Lato"/>
              <a:ea typeface="Lato"/>
              <a:cs typeface="Lato"/>
              <a:sym typeface="Lato"/>
            </a:endParaRPr>
          </a:p>
        </p:txBody>
      </p:sp>
      <p:sp>
        <p:nvSpPr>
          <p:cNvPr id="541" name="Google Shape;541;p34"/>
          <p:cNvSpPr/>
          <p:nvPr/>
        </p:nvSpPr>
        <p:spPr>
          <a:xfrm>
            <a:off x="6873700" y="3499950"/>
            <a:ext cx="1153200" cy="387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Portabilité</a:t>
            </a:r>
            <a:endParaRPr sz="1200">
              <a:latin typeface="Lato"/>
              <a:ea typeface="Lato"/>
              <a:cs typeface="Lato"/>
              <a:sym typeface="Lato"/>
            </a:endParaRPr>
          </a:p>
        </p:txBody>
      </p:sp>
      <p:sp>
        <p:nvSpPr>
          <p:cNvPr id="542" name="Google Shape;542;p34"/>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Les conteneurs peuvent être déplacés facilement d’un environnement à l’autre, ce qui facilite les déploiements et les mises à jour.</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548" name="Google Shape;548;p35"/>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49" name="Google Shape;549;p35"/>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550" name="Google Shape;550;p35"/>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551" name="Google Shape;551;p35"/>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552" name="Google Shape;552;p35"/>
          <p:cNvCxnSpPr>
            <a:stCxn id="548" idx="4"/>
            <a:endCxn id="549"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553" name="Google Shape;553;p35"/>
          <p:cNvCxnSpPr>
            <a:stCxn id="548" idx="4"/>
            <a:endCxn id="550"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554" name="Google Shape;554;p35"/>
          <p:cNvCxnSpPr>
            <a:stCxn id="548" idx="4"/>
            <a:endCxn id="551"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555" name="Google Shape;555;p35"/>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556" name="Google Shape;556;p35"/>
          <p:cNvCxnSpPr>
            <a:stCxn id="549" idx="2"/>
            <a:endCxn id="550"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557" name="Google Shape;557;p35"/>
          <p:cNvCxnSpPr>
            <a:stCxn id="550" idx="2"/>
            <a:endCxn id="551"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558" name="Google Shape;558;p35"/>
          <p:cNvSpPr/>
          <p:nvPr/>
        </p:nvSpPr>
        <p:spPr>
          <a:xfrm>
            <a:off x="4929200" y="919950"/>
            <a:ext cx="35421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
        <p:nvSpPr>
          <p:cNvPr id="559" name="Google Shape;559;p35"/>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Les conteneurs isolent les applications les unes des autres, ce qui permet de gérer les différentes parties de l’application de manière plus efficace.</a:t>
            </a:r>
            <a:endParaRPr sz="1300">
              <a:solidFill>
                <a:schemeClr val="lt1"/>
              </a:solidFill>
              <a:latin typeface="Lato"/>
              <a:ea typeface="Lato"/>
              <a:cs typeface="Lato"/>
              <a:sym typeface="Lato"/>
            </a:endParaRPr>
          </a:p>
        </p:txBody>
      </p:sp>
      <p:sp>
        <p:nvSpPr>
          <p:cNvPr id="560" name="Google Shape;560;p35"/>
          <p:cNvSpPr/>
          <p:nvPr/>
        </p:nvSpPr>
        <p:spPr>
          <a:xfrm>
            <a:off x="4642775" y="2408900"/>
            <a:ext cx="41850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
        <p:nvSpPr>
          <p:cNvPr id="561" name="Google Shape;561;p35"/>
          <p:cNvSpPr/>
          <p:nvPr/>
        </p:nvSpPr>
        <p:spPr>
          <a:xfrm>
            <a:off x="5296575" y="3653525"/>
            <a:ext cx="2877900" cy="11817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Isolation</a:t>
            </a:r>
            <a:endParaRPr b="1" sz="1200">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567" name="Google Shape;567;p36"/>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68" name="Google Shape;568;p36"/>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569" name="Google Shape;569;p36"/>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570" name="Google Shape;570;p36"/>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571" name="Google Shape;571;p36"/>
          <p:cNvCxnSpPr>
            <a:stCxn id="567" idx="4"/>
            <a:endCxn id="568"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572" name="Google Shape;572;p36"/>
          <p:cNvCxnSpPr>
            <a:stCxn id="567" idx="4"/>
            <a:endCxn id="569"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573" name="Google Shape;573;p36"/>
          <p:cNvCxnSpPr>
            <a:stCxn id="567" idx="4"/>
            <a:endCxn id="570"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574" name="Google Shape;574;p36"/>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575" name="Google Shape;575;p36"/>
          <p:cNvCxnSpPr>
            <a:stCxn id="568" idx="2"/>
            <a:endCxn id="569"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576" name="Google Shape;576;p36"/>
          <p:cNvCxnSpPr>
            <a:stCxn id="569" idx="2"/>
            <a:endCxn id="570"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
        <p:nvSpPr>
          <p:cNvPr id="577" name="Google Shape;577;p36"/>
          <p:cNvSpPr/>
          <p:nvPr/>
        </p:nvSpPr>
        <p:spPr>
          <a:xfrm>
            <a:off x="4929200" y="919950"/>
            <a:ext cx="35421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
        <p:nvSpPr>
          <p:cNvPr id="578" name="Google Shape;578;p36"/>
          <p:cNvSpPr txBox="1"/>
          <p:nvPr/>
        </p:nvSpPr>
        <p:spPr>
          <a:xfrm>
            <a:off x="234725" y="3887850"/>
            <a:ext cx="30570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Les conteneurs isolent les applications les unes des autres, ce qui permet de limiter les risques de sécurité.</a:t>
            </a:r>
            <a:endParaRPr sz="1300">
              <a:solidFill>
                <a:schemeClr val="lt1"/>
              </a:solidFill>
              <a:latin typeface="Lato"/>
              <a:ea typeface="Lato"/>
              <a:cs typeface="Lato"/>
              <a:sym typeface="Lato"/>
            </a:endParaRPr>
          </a:p>
        </p:txBody>
      </p:sp>
      <p:sp>
        <p:nvSpPr>
          <p:cNvPr id="579" name="Google Shape;579;p36"/>
          <p:cNvSpPr/>
          <p:nvPr/>
        </p:nvSpPr>
        <p:spPr>
          <a:xfrm>
            <a:off x="4642775" y="2408900"/>
            <a:ext cx="4185000" cy="111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
        <p:nvSpPr>
          <p:cNvPr id="580" name="Google Shape;580;p36"/>
          <p:cNvSpPr/>
          <p:nvPr/>
        </p:nvSpPr>
        <p:spPr>
          <a:xfrm>
            <a:off x="5296575" y="3653525"/>
            <a:ext cx="2877900" cy="11817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sz="1200">
                <a:solidFill>
                  <a:srgbClr val="FF0000"/>
                </a:solidFill>
                <a:latin typeface="Lato"/>
                <a:ea typeface="Lato"/>
                <a:cs typeface="Lato"/>
                <a:sym typeface="Lato"/>
              </a:rPr>
              <a:t>Sécurité</a:t>
            </a:r>
            <a:endParaRPr b="1" sz="1200">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586" name="Google Shape;586;p37"/>
          <p:cNvSpPr/>
          <p:nvPr/>
        </p:nvSpPr>
        <p:spPr>
          <a:xfrm>
            <a:off x="511700" y="2470000"/>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87" name="Google Shape;587;p37"/>
          <p:cNvSpPr/>
          <p:nvPr/>
        </p:nvSpPr>
        <p:spPr>
          <a:xfrm>
            <a:off x="34025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88" name="Google Shape;588;p37"/>
          <p:cNvSpPr/>
          <p:nvPr/>
        </p:nvSpPr>
        <p:spPr>
          <a:xfrm>
            <a:off x="34025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89" name="Google Shape;589;p37"/>
          <p:cNvSpPr/>
          <p:nvPr/>
        </p:nvSpPr>
        <p:spPr>
          <a:xfrm>
            <a:off x="42999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0" name="Google Shape;590;p37"/>
          <p:cNvSpPr/>
          <p:nvPr/>
        </p:nvSpPr>
        <p:spPr>
          <a:xfrm>
            <a:off x="42999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1" name="Google Shape;591;p37"/>
          <p:cNvSpPr/>
          <p:nvPr/>
        </p:nvSpPr>
        <p:spPr>
          <a:xfrm>
            <a:off x="51973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2" name="Google Shape;592;p37"/>
          <p:cNvSpPr/>
          <p:nvPr/>
        </p:nvSpPr>
        <p:spPr>
          <a:xfrm>
            <a:off x="60947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3" name="Google Shape;593;p37"/>
          <p:cNvSpPr/>
          <p:nvPr/>
        </p:nvSpPr>
        <p:spPr>
          <a:xfrm>
            <a:off x="69921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4" name="Google Shape;594;p37"/>
          <p:cNvSpPr/>
          <p:nvPr/>
        </p:nvSpPr>
        <p:spPr>
          <a:xfrm>
            <a:off x="7889525" y="18117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5" name="Google Shape;595;p37"/>
          <p:cNvSpPr/>
          <p:nvPr/>
        </p:nvSpPr>
        <p:spPr>
          <a:xfrm>
            <a:off x="51973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6" name="Google Shape;596;p37"/>
          <p:cNvSpPr/>
          <p:nvPr/>
        </p:nvSpPr>
        <p:spPr>
          <a:xfrm>
            <a:off x="60947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7" name="Google Shape;597;p37"/>
          <p:cNvSpPr/>
          <p:nvPr/>
        </p:nvSpPr>
        <p:spPr>
          <a:xfrm>
            <a:off x="69921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8" name="Google Shape;598;p37"/>
          <p:cNvSpPr/>
          <p:nvPr/>
        </p:nvSpPr>
        <p:spPr>
          <a:xfrm>
            <a:off x="7889525" y="33317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99" name="Google Shape;599;p37"/>
          <p:cNvSpPr/>
          <p:nvPr/>
        </p:nvSpPr>
        <p:spPr>
          <a:xfrm>
            <a:off x="3194275" y="1459375"/>
            <a:ext cx="5715000" cy="35412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00" name="Google Shape;600;p37"/>
          <p:cNvCxnSpPr>
            <a:stCxn id="586" idx="4"/>
            <a:endCxn id="599" idx="1"/>
          </p:cNvCxnSpPr>
          <p:nvPr/>
        </p:nvCxnSpPr>
        <p:spPr>
          <a:xfrm>
            <a:off x="1297500" y="3229975"/>
            <a:ext cx="1896900" cy="0"/>
          </a:xfrm>
          <a:prstGeom prst="straightConnector1">
            <a:avLst/>
          </a:prstGeom>
          <a:noFill/>
          <a:ln cap="flat" cmpd="sng" w="19050">
            <a:solidFill>
              <a:srgbClr val="FF0000"/>
            </a:solidFill>
            <a:prstDash val="solid"/>
            <a:round/>
            <a:headEnd len="med" w="med" type="none"/>
            <a:tailEnd len="med" w="med" type="triangle"/>
          </a:ln>
        </p:spPr>
      </p:cxnSp>
      <p:sp>
        <p:nvSpPr>
          <p:cNvPr id="601" name="Google Shape;601;p37"/>
          <p:cNvSpPr txBox="1"/>
          <p:nvPr/>
        </p:nvSpPr>
        <p:spPr>
          <a:xfrm>
            <a:off x="1720364" y="2949354"/>
            <a:ext cx="10146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lt1"/>
                </a:solidFill>
                <a:latin typeface="Lato"/>
                <a:ea typeface="Lato"/>
                <a:cs typeface="Lato"/>
                <a:sym typeface="Lato"/>
              </a:rPr>
              <a:t>Scalabilité</a:t>
            </a:r>
            <a:endParaRPr b="1"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607" name="Google Shape;607;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résumé, la conteneurisation est une technique de “virtualisation légère” qui permet d’isoler les applications et leurs dépendances dans des environnements autonomes appelés conteneurs.</a:t>
            </a:r>
            <a:endParaRPr/>
          </a:p>
          <a:p>
            <a:pPr indent="0" lvl="0" marL="0" rtl="0" algn="l">
              <a:spcBef>
                <a:spcPts val="1200"/>
              </a:spcBef>
              <a:spcAft>
                <a:spcPts val="0"/>
              </a:spcAft>
              <a:buNone/>
            </a:pPr>
            <a:r>
              <a:rPr lang="fr"/>
              <a:t> Cela permet de garantir que l’application fonctionne de manière identique sur tous les environnements, qu’il s’agisse d’un environnement de développement, de test ou de production. Il offre des avantages tels que la portabilité, l’isolation, la scalabilité et la sécurité. </a:t>
            </a:r>
            <a:endParaRPr/>
          </a:p>
          <a:p>
            <a:pPr indent="0" lvl="0" marL="0" rtl="0" algn="l">
              <a:spcBef>
                <a:spcPts val="1200"/>
              </a:spcBef>
              <a:spcAft>
                <a:spcPts val="1200"/>
              </a:spcAft>
              <a:buNone/>
            </a:pPr>
            <a:r>
              <a:rPr lang="fr"/>
              <a:t>Il est souvent comparé aux machines virtuelles qui ont besoin de plus de ressources et peuvent être plus lents à démarrer, tandis que les conteneurs sont plus légers et plus rapides, ils sont donc plus adaptés pour les applications qui nécessitent une scalabilité et une flexibilité élevées.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613" name="Google Shape;613;p39"/>
          <p:cNvSpPr/>
          <p:nvPr/>
        </p:nvSpPr>
        <p:spPr>
          <a:xfrm>
            <a:off x="131650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Images</a:t>
            </a:r>
            <a:endParaRPr>
              <a:latin typeface="Lato"/>
              <a:ea typeface="Lato"/>
              <a:cs typeface="Lato"/>
              <a:sym typeface="Lato"/>
            </a:endParaRPr>
          </a:p>
        </p:txBody>
      </p:sp>
      <p:sp>
        <p:nvSpPr>
          <p:cNvPr id="614" name="Google Shape;614;p39"/>
          <p:cNvSpPr/>
          <p:nvPr/>
        </p:nvSpPr>
        <p:spPr>
          <a:xfrm>
            <a:off x="410775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Conteneurs</a:t>
            </a:r>
            <a:endParaRPr>
              <a:latin typeface="Lato"/>
              <a:ea typeface="Lato"/>
              <a:cs typeface="Lato"/>
              <a:sym typeface="Lato"/>
            </a:endParaRPr>
          </a:p>
        </p:txBody>
      </p:sp>
      <p:sp>
        <p:nvSpPr>
          <p:cNvPr id="615" name="Google Shape;615;p39"/>
          <p:cNvSpPr/>
          <p:nvPr/>
        </p:nvSpPr>
        <p:spPr>
          <a:xfrm>
            <a:off x="6899000" y="226560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Registres</a:t>
            </a:r>
            <a:endParaRPr>
              <a:latin typeface="Lato"/>
              <a:ea typeface="Lato"/>
              <a:cs typeface="Lato"/>
              <a:sym typeface="Lato"/>
            </a:endParaRPr>
          </a:p>
        </p:txBody>
      </p:sp>
      <p:sp>
        <p:nvSpPr>
          <p:cNvPr id="616" name="Google Shape;616;p39"/>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lt1"/>
                </a:solidFill>
                <a:latin typeface="Lato"/>
                <a:ea typeface="Lato"/>
                <a:cs typeface="Lato"/>
                <a:sym typeface="Lato"/>
              </a:rPr>
              <a:t>La conteneurisation repose sur trois concepts clés : les images, les conteneurs et les registres.</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622" name="Google Shape;622;p40"/>
          <p:cNvSpPr/>
          <p:nvPr/>
        </p:nvSpPr>
        <p:spPr>
          <a:xfrm>
            <a:off x="1367500" y="2409675"/>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Images</a:t>
            </a:r>
            <a:endParaRPr>
              <a:latin typeface="Lato"/>
              <a:ea typeface="Lato"/>
              <a:cs typeface="Lato"/>
              <a:sym typeface="Lato"/>
            </a:endParaRPr>
          </a:p>
        </p:txBody>
      </p:sp>
      <p:sp>
        <p:nvSpPr>
          <p:cNvPr id="623" name="Google Shape;623;p40"/>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Une image est un package qui contient une application et toutes ses dépendances, ainsi que les instructions nécessaires pour créer un conteneur à partir de l’image.</a:t>
            </a:r>
            <a:endParaRPr sz="1300">
              <a:solidFill>
                <a:schemeClr val="lt1"/>
              </a:solidFill>
              <a:latin typeface="Lato"/>
              <a:ea typeface="Lato"/>
              <a:cs typeface="Lato"/>
              <a:sym typeface="Lato"/>
            </a:endParaRPr>
          </a:p>
        </p:txBody>
      </p:sp>
      <p:pic>
        <p:nvPicPr>
          <p:cNvPr id="624" name="Google Shape;624;p40"/>
          <p:cNvPicPr preferRelativeResize="0"/>
          <p:nvPr/>
        </p:nvPicPr>
        <p:blipFill>
          <a:blip r:embed="rId3">
            <a:alphaModFix/>
          </a:blip>
          <a:stretch>
            <a:fillRect/>
          </a:stretch>
        </p:blipFill>
        <p:spPr>
          <a:xfrm>
            <a:off x="3326950" y="2318225"/>
            <a:ext cx="4348275" cy="2152401"/>
          </a:xfrm>
          <a:prstGeom prst="rect">
            <a:avLst/>
          </a:prstGeom>
          <a:noFill/>
          <a:ln>
            <a:noFill/>
          </a:ln>
        </p:spPr>
      </p:pic>
      <p:sp>
        <p:nvSpPr>
          <p:cNvPr id="625" name="Google Shape;625;p40"/>
          <p:cNvSpPr/>
          <p:nvPr/>
        </p:nvSpPr>
        <p:spPr>
          <a:xfrm>
            <a:off x="4838450" y="2755475"/>
            <a:ext cx="1142100" cy="14601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631" name="Google Shape;631;p41"/>
          <p:cNvSpPr/>
          <p:nvPr/>
        </p:nvSpPr>
        <p:spPr>
          <a:xfrm>
            <a:off x="1372700" y="2409675"/>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Conteneurs</a:t>
            </a:r>
            <a:endParaRPr>
              <a:latin typeface="Lato"/>
              <a:ea typeface="Lato"/>
              <a:cs typeface="Lato"/>
              <a:sym typeface="Lato"/>
            </a:endParaRPr>
          </a:p>
        </p:txBody>
      </p:sp>
      <p:sp>
        <p:nvSpPr>
          <p:cNvPr id="632" name="Google Shape;632;p41"/>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 conteneur est une instance en cours d’exécution d’une image. Les conteneurs sont légers et portables, et peuvent être déployés rapidement et facilement.</a:t>
            </a:r>
            <a:endParaRPr sz="1300">
              <a:solidFill>
                <a:schemeClr val="lt1"/>
              </a:solidFill>
              <a:latin typeface="Lato"/>
              <a:ea typeface="Lato"/>
              <a:cs typeface="Lato"/>
              <a:sym typeface="Lato"/>
            </a:endParaRPr>
          </a:p>
        </p:txBody>
      </p:sp>
      <p:pic>
        <p:nvPicPr>
          <p:cNvPr id="633" name="Google Shape;633;p41"/>
          <p:cNvPicPr preferRelativeResize="0"/>
          <p:nvPr/>
        </p:nvPicPr>
        <p:blipFill>
          <a:blip r:embed="rId3">
            <a:alphaModFix/>
          </a:blip>
          <a:stretch>
            <a:fillRect/>
          </a:stretch>
        </p:blipFill>
        <p:spPr>
          <a:xfrm>
            <a:off x="3326950" y="2318225"/>
            <a:ext cx="4348275" cy="2152401"/>
          </a:xfrm>
          <a:prstGeom prst="rect">
            <a:avLst/>
          </a:prstGeom>
          <a:noFill/>
          <a:ln>
            <a:noFill/>
          </a:ln>
        </p:spPr>
      </p:pic>
      <p:sp>
        <p:nvSpPr>
          <p:cNvPr id="634" name="Google Shape;634;p41"/>
          <p:cNvSpPr/>
          <p:nvPr/>
        </p:nvSpPr>
        <p:spPr>
          <a:xfrm>
            <a:off x="6280650" y="2755475"/>
            <a:ext cx="1343700" cy="1530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concepts clés de la conteneurisation : images, conteneurs, registres</a:t>
            </a:r>
            <a:endParaRPr/>
          </a:p>
        </p:txBody>
      </p:sp>
      <p:sp>
        <p:nvSpPr>
          <p:cNvPr id="640" name="Google Shape;640;p42"/>
          <p:cNvSpPr/>
          <p:nvPr/>
        </p:nvSpPr>
        <p:spPr>
          <a:xfrm>
            <a:off x="1093400" y="2571750"/>
            <a:ext cx="1418400" cy="19695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Registres</a:t>
            </a:r>
            <a:endParaRPr>
              <a:latin typeface="Lato"/>
              <a:ea typeface="Lato"/>
              <a:cs typeface="Lato"/>
              <a:sym typeface="Lato"/>
            </a:endParaRPr>
          </a:p>
        </p:txBody>
      </p:sp>
      <p:sp>
        <p:nvSpPr>
          <p:cNvPr id="641" name="Google Shape;641;p42"/>
          <p:cNvSpPr txBox="1"/>
          <p:nvPr/>
        </p:nvSpPr>
        <p:spPr>
          <a:xfrm>
            <a:off x="1188900" y="1569525"/>
            <a:ext cx="7256100" cy="4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300">
                <a:solidFill>
                  <a:schemeClr val="lt1"/>
                </a:solidFill>
                <a:latin typeface="Lato"/>
                <a:ea typeface="Lato"/>
                <a:cs typeface="Lato"/>
                <a:sym typeface="Lato"/>
              </a:rPr>
              <a:t>Un registre est un dépôt centralisé pour stocker et distribuer des images Docker. Le registre public de Docker, Docker Hub, contient des milliers d’images pré-construites que les développeurs peuvent utiliser pour créer des conteneurs.</a:t>
            </a:r>
            <a:endParaRPr sz="1300">
              <a:solidFill>
                <a:schemeClr val="lt1"/>
              </a:solidFill>
              <a:latin typeface="Lato"/>
              <a:ea typeface="Lato"/>
              <a:cs typeface="Lato"/>
              <a:sym typeface="Lato"/>
            </a:endParaRPr>
          </a:p>
        </p:txBody>
      </p:sp>
      <p:pic>
        <p:nvPicPr>
          <p:cNvPr id="642" name="Google Shape;642;p42"/>
          <p:cNvPicPr preferRelativeResize="0"/>
          <p:nvPr/>
        </p:nvPicPr>
        <p:blipFill>
          <a:blip r:embed="rId3">
            <a:alphaModFix/>
          </a:blip>
          <a:stretch>
            <a:fillRect/>
          </a:stretch>
        </p:blipFill>
        <p:spPr>
          <a:xfrm>
            <a:off x="3539549" y="2571750"/>
            <a:ext cx="4531500" cy="1969500"/>
          </a:xfrm>
          <a:prstGeom prst="rect">
            <a:avLst/>
          </a:prstGeom>
          <a:noFill/>
          <a:ln>
            <a:noFill/>
          </a:ln>
        </p:spPr>
      </p:pic>
      <p:sp>
        <p:nvSpPr>
          <p:cNvPr id="643" name="Google Shape;643;p42"/>
          <p:cNvSpPr/>
          <p:nvPr/>
        </p:nvSpPr>
        <p:spPr>
          <a:xfrm>
            <a:off x="5141000" y="2684900"/>
            <a:ext cx="1418400" cy="12585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9" name="Google Shape;649;p43"/>
          <p:cNvPicPr preferRelativeResize="0"/>
          <p:nvPr/>
        </p:nvPicPr>
        <p:blipFill>
          <a:blip r:embed="rId3">
            <a:alphaModFix/>
          </a:blip>
          <a:stretch>
            <a:fillRect/>
          </a:stretch>
        </p:blipFill>
        <p:spPr>
          <a:xfrm>
            <a:off x="0" y="728479"/>
            <a:ext cx="9143999" cy="3686541"/>
          </a:xfrm>
          <a:prstGeom prst="rect">
            <a:avLst/>
          </a:prstGeom>
          <a:noFill/>
          <a:ln>
            <a:noFill/>
          </a:ln>
        </p:spPr>
      </p:pic>
      <p:sp>
        <p:nvSpPr>
          <p:cNvPr id="650" name="Google Shape;650;p43"/>
          <p:cNvSpPr txBox="1"/>
          <p:nvPr/>
        </p:nvSpPr>
        <p:spPr>
          <a:xfrm>
            <a:off x="3600000" y="4561800"/>
            <a:ext cx="1944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u="sng">
                <a:solidFill>
                  <a:schemeClr val="hlink"/>
                </a:solidFill>
                <a:latin typeface="Lato"/>
                <a:ea typeface="Lato"/>
                <a:cs typeface="Lato"/>
                <a:sym typeface="Lato"/>
                <a:hlinkClick r:id="rId4"/>
              </a:rPr>
              <a:t>https://hub.docker.com/</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Conteneurisation et Docker</a:t>
            </a:r>
            <a:endParaRPr/>
          </a:p>
        </p:txBody>
      </p:sp>
      <p:sp>
        <p:nvSpPr>
          <p:cNvPr id="409" name="Google Shape;409;p2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Docker</a:t>
            </a:r>
            <a:endParaRPr/>
          </a:p>
        </p:txBody>
      </p:sp>
      <p:sp>
        <p:nvSpPr>
          <p:cNvPr id="656" name="Google Shape;656;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Docker est la technologie de conteneurisation la plus populaire et la plus largement utilisée.</a:t>
            </a:r>
            <a:endParaRPr/>
          </a:p>
        </p:txBody>
      </p:sp>
      <p:pic>
        <p:nvPicPr>
          <p:cNvPr id="657" name="Google Shape;657;p44"/>
          <p:cNvPicPr preferRelativeResize="0"/>
          <p:nvPr/>
        </p:nvPicPr>
        <p:blipFill>
          <a:blip r:embed="rId3">
            <a:alphaModFix/>
          </a:blip>
          <a:stretch>
            <a:fillRect/>
          </a:stretch>
        </p:blipFill>
        <p:spPr>
          <a:xfrm>
            <a:off x="2454475" y="2260588"/>
            <a:ext cx="4235050" cy="198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Histoire de Docker</a:t>
            </a:r>
            <a:endParaRPr/>
          </a:p>
        </p:txBody>
      </p:sp>
      <p:sp>
        <p:nvSpPr>
          <p:cNvPr id="663" name="Google Shape;663;p45"/>
          <p:cNvSpPr txBox="1"/>
          <p:nvPr>
            <p:ph idx="1" type="body"/>
          </p:nvPr>
        </p:nvSpPr>
        <p:spPr>
          <a:xfrm>
            <a:off x="1297500" y="1567550"/>
            <a:ext cx="3080700" cy="29112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fr"/>
              <a:t>Docker a été créé en 2013 par Solomon Hykes et est rapidement devenu un outil incontournable dans l’écosystème des applications web. La popularité de Docker est due en partie à sa facilité d’utilisation et à sa portabilité.</a:t>
            </a:r>
            <a:endParaRPr/>
          </a:p>
        </p:txBody>
      </p:sp>
      <p:pic>
        <p:nvPicPr>
          <p:cNvPr id="664" name="Google Shape;664;p45"/>
          <p:cNvPicPr preferRelativeResize="0"/>
          <p:nvPr/>
        </p:nvPicPr>
        <p:blipFill>
          <a:blip r:embed="rId3">
            <a:alphaModFix/>
          </a:blip>
          <a:stretch>
            <a:fillRect/>
          </a:stretch>
        </p:blipFill>
        <p:spPr>
          <a:xfrm>
            <a:off x="4459175" y="1307850"/>
            <a:ext cx="4461000" cy="2975452"/>
          </a:xfrm>
          <a:prstGeom prst="rect">
            <a:avLst/>
          </a:prstGeom>
          <a:noFill/>
          <a:ln>
            <a:noFill/>
          </a:ln>
        </p:spPr>
      </p:pic>
      <p:sp>
        <p:nvSpPr>
          <p:cNvPr id="665" name="Google Shape;665;p45"/>
          <p:cNvSpPr txBox="1"/>
          <p:nvPr/>
        </p:nvSpPr>
        <p:spPr>
          <a:xfrm>
            <a:off x="5612975" y="4357700"/>
            <a:ext cx="2153400" cy="1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Solomon Hykes</a:t>
            </a:r>
            <a:endParaRPr i="1" sz="13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pic>
        <p:nvPicPr>
          <p:cNvPr id="671" name="Google Shape;671;p46"/>
          <p:cNvPicPr preferRelativeResize="0"/>
          <p:nvPr/>
        </p:nvPicPr>
        <p:blipFill>
          <a:blip r:embed="rId3">
            <a:alphaModFix/>
          </a:blip>
          <a:stretch>
            <a:fillRect/>
          </a:stretch>
        </p:blipFill>
        <p:spPr>
          <a:xfrm>
            <a:off x="152400" y="1460250"/>
            <a:ext cx="8839200" cy="3376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7"/>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677" name="Google Shape;677;p47"/>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8" name="Google Shape;678;p47"/>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9" name="Google Shape;679;p47"/>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0" name="Google Shape;680;p47"/>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681" name="Google Shape;681;p47"/>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682" name="Google Shape;682;p47"/>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683" name="Google Shape;683;p47"/>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684" name="Google Shape;684;p47"/>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685" name="Google Shape;685;p47"/>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686" name="Google Shape;686;p47"/>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87" name="Google Shape;687;p47"/>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688" name="Google Shape;688;p47"/>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689" name="Google Shape;689;p47"/>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690" name="Google Shape;690;p47"/>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1" name="Google Shape;691;p47"/>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692" name="Google Shape;692;p47"/>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693" name="Google Shape;693;p47"/>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694" name="Google Shape;694;p47"/>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695" name="Google Shape;695;p47"/>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696" name="Google Shape;696;p47"/>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697" name="Google Shape;697;p47"/>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698" name="Google Shape;698;p47"/>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8"/>
          <p:cNvSpPr/>
          <p:nvPr/>
        </p:nvSpPr>
        <p:spPr>
          <a:xfrm>
            <a:off x="1015725" y="985900"/>
            <a:ext cx="1600500" cy="20262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704" name="Google Shape;704;p48"/>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705" name="Google Shape;705;p48"/>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6" name="Google Shape;706;p48"/>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7" name="Google Shape;707;p48"/>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8" name="Google Shape;708;p48"/>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709" name="Google Shape;709;p48"/>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710" name="Google Shape;710;p48"/>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711" name="Google Shape;711;p48"/>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712" name="Google Shape;712;p48"/>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713" name="Google Shape;713;p48"/>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714" name="Google Shape;714;p48"/>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15" name="Google Shape;715;p48"/>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716" name="Google Shape;716;p48"/>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717" name="Google Shape;717;p48"/>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718" name="Google Shape;718;p48"/>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9" name="Google Shape;719;p48"/>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720" name="Google Shape;720;p48"/>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21" name="Google Shape;721;p48"/>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22" name="Google Shape;722;p48"/>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723" name="Google Shape;723;p48"/>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724" name="Google Shape;724;p48"/>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25" name="Google Shape;725;p48"/>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26" name="Google Shape;726;p48"/>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sp>
        <p:nvSpPr>
          <p:cNvPr id="727" name="Google Shape;727;p48"/>
          <p:cNvSpPr txBox="1"/>
          <p:nvPr>
            <p:ph idx="1" type="body"/>
          </p:nvPr>
        </p:nvSpPr>
        <p:spPr>
          <a:xfrm>
            <a:off x="174725" y="3963800"/>
            <a:ext cx="7822800" cy="8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client Docker est la principale interface permettant de communiquer avec le système Docker. il reçoit les commandes par la CLI et les transmets au Docker Daemon.</a:t>
            </a:r>
            <a:endParaRPr/>
          </a:p>
        </p:txBody>
      </p:sp>
      <p:cxnSp>
        <p:nvCxnSpPr>
          <p:cNvPr id="728" name="Google Shape;728;p48"/>
          <p:cNvCxnSpPr>
            <a:endCxn id="713"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729" name="Google Shape;729;p48"/>
          <p:cNvCxnSpPr>
            <a:stCxn id="709" idx="3"/>
            <a:endCxn id="713"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730" name="Google Shape;730;p48"/>
          <p:cNvCxnSpPr>
            <a:stCxn id="710" idx="3"/>
            <a:endCxn id="713"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9"/>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736" name="Google Shape;736;p49"/>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7" name="Google Shape;737;p49"/>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8" name="Google Shape;738;p49"/>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9" name="Google Shape;739;p49"/>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740" name="Google Shape;740;p49"/>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741" name="Google Shape;741;p49"/>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742" name="Google Shape;742;p49"/>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743" name="Google Shape;743;p49"/>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744" name="Google Shape;744;p49"/>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745" name="Google Shape;745;p49"/>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46" name="Google Shape;746;p49"/>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747" name="Google Shape;747;p49"/>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748" name="Google Shape;748;p49"/>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749" name="Google Shape;749;p49"/>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0" name="Google Shape;750;p49"/>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751" name="Google Shape;751;p49"/>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52" name="Google Shape;752;p49"/>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53" name="Google Shape;753;p49"/>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754" name="Google Shape;754;p49"/>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755" name="Google Shape;755;p49"/>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56" name="Google Shape;756;p49"/>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57" name="Google Shape;757;p49"/>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758" name="Google Shape;758;p49"/>
          <p:cNvCxnSpPr>
            <a:endCxn id="744"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759" name="Google Shape;759;p49"/>
          <p:cNvCxnSpPr>
            <a:stCxn id="740" idx="3"/>
            <a:endCxn id="744"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760" name="Google Shape;760;p49"/>
          <p:cNvCxnSpPr>
            <a:stCxn id="741" idx="3"/>
            <a:endCxn id="744"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761" name="Google Shape;761;p49"/>
          <p:cNvCxnSpPr>
            <a:stCxn id="744" idx="2"/>
            <a:endCxn id="751"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762" name="Google Shape;762;p49"/>
          <p:cNvCxnSpPr>
            <a:stCxn id="751" idx="1"/>
            <a:endCxn id="747"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sp>
        <p:nvSpPr>
          <p:cNvPr id="763" name="Google Shape;763;p49"/>
          <p:cNvSpPr txBox="1"/>
          <p:nvPr>
            <p:ph idx="1" type="body"/>
          </p:nvPr>
        </p:nvSpPr>
        <p:spPr>
          <a:xfrm>
            <a:off x="302550" y="3892700"/>
            <a:ext cx="8552400" cy="1153800"/>
          </a:xfrm>
          <a:prstGeom prst="rect">
            <a:avLst/>
          </a:prstGeom>
        </p:spPr>
        <p:txBody>
          <a:bodyPr anchorCtr="0" anchor="t" bIns="91425" lIns="91425" spcFirstLastPara="1" rIns="91425" wrap="square" tIns="91425">
            <a:normAutofit fontScale="85000"/>
          </a:bodyPr>
          <a:lstStyle/>
          <a:p>
            <a:pPr indent="0" lvl="0" marL="0" rtl="0" algn="just">
              <a:spcBef>
                <a:spcPts val="0"/>
              </a:spcBef>
              <a:spcAft>
                <a:spcPts val="0"/>
              </a:spcAft>
              <a:buNone/>
            </a:pPr>
            <a:r>
              <a:rPr lang="fr"/>
              <a:t>Le Docker daemon traite les requêtes API afin de gérer les différents aspects de l’installation comme les images, les conteneurs ou les volumes de stockage.</a:t>
            </a:r>
            <a:endParaRPr/>
          </a:p>
          <a:p>
            <a:pPr indent="0" lvl="0" marL="0" rtl="0" algn="just">
              <a:spcBef>
                <a:spcPts val="1200"/>
              </a:spcBef>
              <a:spcAft>
                <a:spcPts val="1200"/>
              </a:spcAft>
              <a:buNone/>
            </a:pPr>
            <a:r>
              <a:rPr lang="fr"/>
              <a:t>Les images Docker sont des modèles en lecture seule, utilisées pour créer des conteneurs Docker. Elles sont composées de plusieurs couches empaquetant toutes les installations, dépendances, bibliothèques, processus et codes d’application nécessaires.</a:t>
            </a:r>
            <a:endParaRPr/>
          </a:p>
        </p:txBody>
      </p:sp>
      <p:sp>
        <p:nvSpPr>
          <p:cNvPr id="764" name="Google Shape;764;p49"/>
          <p:cNvSpPr/>
          <p:nvPr/>
        </p:nvSpPr>
        <p:spPr>
          <a:xfrm>
            <a:off x="4139325" y="1248125"/>
            <a:ext cx="1778700" cy="5040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765" name="Google Shape;765;p49"/>
          <p:cNvSpPr/>
          <p:nvPr/>
        </p:nvSpPr>
        <p:spPr>
          <a:xfrm>
            <a:off x="4942950" y="1825500"/>
            <a:ext cx="1431000" cy="1908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0"/>
          <p:cNvSpPr/>
          <p:nvPr/>
        </p:nvSpPr>
        <p:spPr>
          <a:xfrm>
            <a:off x="7372875" y="920950"/>
            <a:ext cx="1431000" cy="20235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latin typeface="Lato"/>
              <a:ea typeface="Lato"/>
              <a:cs typeface="Lato"/>
              <a:sym typeface="Lato"/>
            </a:endParaRPr>
          </a:p>
        </p:txBody>
      </p:sp>
      <p:sp>
        <p:nvSpPr>
          <p:cNvPr id="771" name="Google Shape;771;p50"/>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772" name="Google Shape;772;p50"/>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3" name="Google Shape;773;p50"/>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4" name="Google Shape;774;p50"/>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5" name="Google Shape;775;p50"/>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776" name="Google Shape;776;p50"/>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777" name="Google Shape;777;p50"/>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778" name="Google Shape;778;p50"/>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779" name="Google Shape;779;p50"/>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780" name="Google Shape;780;p50"/>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781" name="Google Shape;781;p50"/>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82" name="Google Shape;782;p50"/>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783" name="Google Shape;783;p50"/>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784" name="Google Shape;784;p50"/>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785" name="Google Shape;785;p50"/>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6" name="Google Shape;786;p50"/>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787" name="Google Shape;787;p50"/>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88" name="Google Shape;788;p50"/>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89" name="Google Shape;789;p50"/>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790" name="Google Shape;790;p50"/>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791" name="Google Shape;791;p50"/>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792" name="Google Shape;792;p50"/>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793" name="Google Shape;793;p50"/>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794" name="Google Shape;794;p50"/>
          <p:cNvCxnSpPr>
            <a:endCxn id="780"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795" name="Google Shape;795;p50"/>
          <p:cNvCxnSpPr>
            <a:stCxn id="776" idx="3"/>
            <a:endCxn id="780"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796" name="Google Shape;796;p50"/>
          <p:cNvCxnSpPr>
            <a:stCxn id="777" idx="3"/>
            <a:endCxn id="780"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797" name="Google Shape;797;p50"/>
          <p:cNvCxnSpPr>
            <a:stCxn id="780" idx="2"/>
            <a:endCxn id="787"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798" name="Google Shape;798;p50"/>
          <p:cNvCxnSpPr>
            <a:stCxn id="787" idx="1"/>
            <a:endCxn id="783"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sp>
        <p:nvSpPr>
          <p:cNvPr id="799" name="Google Shape;799;p50"/>
          <p:cNvSpPr txBox="1"/>
          <p:nvPr>
            <p:ph idx="1" type="body"/>
          </p:nvPr>
        </p:nvSpPr>
        <p:spPr>
          <a:xfrm>
            <a:off x="302550" y="3892700"/>
            <a:ext cx="8552400" cy="115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registre Docker est un système de catalogage permettant l’hébergement et le “push and pull” des images Docker. Vous pouvez utiliser votre propre registre local ou l’un des nombreux services hébergés par des tiers comme Amazon ECR ou Google Container Registry.</a:t>
            </a:r>
            <a:endParaRPr/>
          </a:p>
        </p:txBody>
      </p:sp>
      <p:cxnSp>
        <p:nvCxnSpPr>
          <p:cNvPr id="800" name="Google Shape;800;p50"/>
          <p:cNvCxnSpPr>
            <a:stCxn id="780" idx="3"/>
            <a:endCxn id="792" idx="1"/>
          </p:cNvCxnSpPr>
          <p:nvPr/>
        </p:nvCxnSpPr>
        <p:spPr>
          <a:xfrm>
            <a:off x="5822775" y="1508938"/>
            <a:ext cx="1757700" cy="562200"/>
          </a:xfrm>
          <a:prstGeom prst="straightConnector1">
            <a:avLst/>
          </a:prstGeom>
          <a:noFill/>
          <a:ln cap="flat" cmpd="sng" w="28575">
            <a:solidFill>
              <a:srgbClr val="0000FF"/>
            </a:solidFill>
            <a:prstDash val="solid"/>
            <a:round/>
            <a:headEnd len="med" w="med" type="none"/>
            <a:tailEnd len="med" w="med" type="triangle"/>
          </a:ln>
        </p:spPr>
      </p:cxnSp>
      <p:cxnSp>
        <p:nvCxnSpPr>
          <p:cNvPr id="801" name="Google Shape;801;p50"/>
          <p:cNvCxnSpPr>
            <a:stCxn id="792" idx="1"/>
            <a:endCxn id="788" idx="3"/>
          </p:cNvCxnSpPr>
          <p:nvPr/>
        </p:nvCxnSpPr>
        <p:spPr>
          <a:xfrm flipH="1">
            <a:off x="6192225" y="2071025"/>
            <a:ext cx="1388100" cy="878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1"/>
          <p:cNvSpPr txBox="1"/>
          <p:nvPr>
            <p:ph type="title"/>
          </p:nvPr>
        </p:nvSpPr>
        <p:spPr>
          <a:xfrm>
            <a:off x="843625" y="50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composants de Docker</a:t>
            </a:r>
            <a:endParaRPr/>
          </a:p>
        </p:txBody>
      </p:sp>
      <p:sp>
        <p:nvSpPr>
          <p:cNvPr id="807" name="Google Shape;807;p51"/>
          <p:cNvSpPr/>
          <p:nvPr/>
        </p:nvSpPr>
        <p:spPr>
          <a:xfrm>
            <a:off x="1100475" y="1199675"/>
            <a:ext cx="14310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8" name="Google Shape;808;p51"/>
          <p:cNvSpPr/>
          <p:nvPr/>
        </p:nvSpPr>
        <p:spPr>
          <a:xfrm>
            <a:off x="3671025" y="978300"/>
            <a:ext cx="2703000" cy="277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9" name="Google Shape;809;p51"/>
          <p:cNvSpPr/>
          <p:nvPr/>
        </p:nvSpPr>
        <p:spPr>
          <a:xfrm>
            <a:off x="7513575" y="1168150"/>
            <a:ext cx="1149600" cy="16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0" name="Google Shape;810;p51"/>
          <p:cNvSpPr/>
          <p:nvPr/>
        </p:nvSpPr>
        <p:spPr>
          <a:xfrm>
            <a:off x="1266375" y="15022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build</a:t>
            </a:r>
            <a:endParaRPr sz="1200">
              <a:latin typeface="Lato"/>
              <a:ea typeface="Lato"/>
              <a:cs typeface="Lato"/>
              <a:sym typeface="Lato"/>
            </a:endParaRPr>
          </a:p>
        </p:txBody>
      </p:sp>
      <p:sp>
        <p:nvSpPr>
          <p:cNvPr id="811" name="Google Shape;811;p51"/>
          <p:cNvSpPr/>
          <p:nvPr/>
        </p:nvSpPr>
        <p:spPr>
          <a:xfrm>
            <a:off x="1266375" y="19561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pull</a:t>
            </a:r>
            <a:endParaRPr sz="1200">
              <a:latin typeface="Lato"/>
              <a:ea typeface="Lato"/>
              <a:cs typeface="Lato"/>
              <a:sym typeface="Lato"/>
            </a:endParaRPr>
          </a:p>
        </p:txBody>
      </p:sp>
      <p:sp>
        <p:nvSpPr>
          <p:cNvPr id="812" name="Google Shape;812;p51"/>
          <p:cNvSpPr/>
          <p:nvPr/>
        </p:nvSpPr>
        <p:spPr>
          <a:xfrm>
            <a:off x="1266375" y="2410025"/>
            <a:ext cx="10992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Docker run</a:t>
            </a:r>
            <a:endParaRPr sz="1200">
              <a:latin typeface="Lato"/>
              <a:ea typeface="Lato"/>
              <a:cs typeface="Lato"/>
              <a:sym typeface="Lato"/>
            </a:endParaRPr>
          </a:p>
        </p:txBody>
      </p:sp>
      <p:sp>
        <p:nvSpPr>
          <p:cNvPr id="813" name="Google Shape;813;p51"/>
          <p:cNvSpPr/>
          <p:nvPr/>
        </p:nvSpPr>
        <p:spPr>
          <a:xfrm>
            <a:off x="1401975" y="1048325"/>
            <a:ext cx="828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Client</a:t>
            </a:r>
            <a:endParaRPr b="1">
              <a:latin typeface="Lato"/>
              <a:ea typeface="Lato"/>
              <a:cs typeface="Lato"/>
              <a:sym typeface="Lato"/>
            </a:endParaRPr>
          </a:p>
        </p:txBody>
      </p:sp>
      <p:sp>
        <p:nvSpPr>
          <p:cNvPr id="814" name="Google Shape;814;p51"/>
          <p:cNvSpPr/>
          <p:nvPr/>
        </p:nvSpPr>
        <p:spPr>
          <a:xfrm>
            <a:off x="4307025" y="788438"/>
            <a:ext cx="14310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Host</a:t>
            </a:r>
            <a:endParaRPr b="1">
              <a:latin typeface="Lato"/>
              <a:ea typeface="Lato"/>
              <a:cs typeface="Lato"/>
              <a:sym typeface="Lato"/>
            </a:endParaRPr>
          </a:p>
        </p:txBody>
      </p:sp>
      <p:sp>
        <p:nvSpPr>
          <p:cNvPr id="815" name="Google Shape;815;p51"/>
          <p:cNvSpPr/>
          <p:nvPr/>
        </p:nvSpPr>
        <p:spPr>
          <a:xfrm>
            <a:off x="4222275" y="1327438"/>
            <a:ext cx="16005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Daemon</a:t>
            </a:r>
            <a:endParaRPr>
              <a:latin typeface="Lato"/>
              <a:ea typeface="Lato"/>
              <a:cs typeface="Lato"/>
              <a:sym typeface="Lato"/>
            </a:endParaRPr>
          </a:p>
        </p:txBody>
      </p:sp>
      <p:sp>
        <p:nvSpPr>
          <p:cNvPr id="816" name="Google Shape;816;p51"/>
          <p:cNvSpPr/>
          <p:nvPr/>
        </p:nvSpPr>
        <p:spPr>
          <a:xfrm>
            <a:off x="3846450" y="1996275"/>
            <a:ext cx="1004700" cy="1661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817" name="Google Shape;817;p51"/>
          <p:cNvPicPr preferRelativeResize="0"/>
          <p:nvPr/>
        </p:nvPicPr>
        <p:blipFill>
          <a:blip r:embed="rId3">
            <a:alphaModFix/>
          </a:blip>
          <a:stretch>
            <a:fillRect/>
          </a:stretch>
        </p:blipFill>
        <p:spPr>
          <a:xfrm>
            <a:off x="4036950" y="2944475"/>
            <a:ext cx="739175" cy="441981"/>
          </a:xfrm>
          <a:prstGeom prst="rect">
            <a:avLst/>
          </a:prstGeom>
          <a:noFill/>
          <a:ln>
            <a:noFill/>
          </a:ln>
        </p:spPr>
      </p:pic>
      <p:pic>
        <p:nvPicPr>
          <p:cNvPr id="818" name="Google Shape;818;p51"/>
          <p:cNvPicPr preferRelativeResize="0"/>
          <p:nvPr/>
        </p:nvPicPr>
        <p:blipFill>
          <a:blip r:embed="rId3">
            <a:alphaModFix/>
          </a:blip>
          <a:stretch>
            <a:fillRect/>
          </a:stretch>
        </p:blipFill>
        <p:spPr>
          <a:xfrm>
            <a:off x="4036950" y="2419450"/>
            <a:ext cx="739175" cy="441981"/>
          </a:xfrm>
          <a:prstGeom prst="rect">
            <a:avLst/>
          </a:prstGeom>
          <a:noFill/>
          <a:ln>
            <a:noFill/>
          </a:ln>
        </p:spPr>
      </p:pic>
      <p:sp>
        <p:nvSpPr>
          <p:cNvPr id="819" name="Google Shape;819;p51"/>
          <p:cNvSpPr/>
          <p:nvPr/>
        </p:nvSpPr>
        <p:spPr>
          <a:xfrm>
            <a:off x="3846450" y="186645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Containers</a:t>
            </a:r>
            <a:endParaRPr b="1" sz="1200">
              <a:latin typeface="Lato"/>
              <a:ea typeface="Lato"/>
              <a:cs typeface="Lato"/>
              <a:sym typeface="Lato"/>
            </a:endParaRPr>
          </a:p>
        </p:txBody>
      </p:sp>
      <p:sp>
        <p:nvSpPr>
          <p:cNvPr id="820" name="Google Shape;820;p51"/>
          <p:cNvSpPr/>
          <p:nvPr/>
        </p:nvSpPr>
        <p:spPr>
          <a:xfrm>
            <a:off x="5114975" y="1986850"/>
            <a:ext cx="1149600" cy="1661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1" name="Google Shape;821;p51"/>
          <p:cNvSpPr/>
          <p:nvPr/>
        </p:nvSpPr>
        <p:spPr>
          <a:xfrm>
            <a:off x="5187425" y="1866475"/>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Images</a:t>
            </a:r>
            <a:endParaRPr b="1" sz="1200">
              <a:latin typeface="Lato"/>
              <a:ea typeface="Lato"/>
              <a:cs typeface="Lato"/>
              <a:sym typeface="Lato"/>
            </a:endParaRPr>
          </a:p>
        </p:txBody>
      </p:sp>
      <p:sp>
        <p:nvSpPr>
          <p:cNvPr id="822" name="Google Shape;822;p51"/>
          <p:cNvSpPr/>
          <p:nvPr/>
        </p:nvSpPr>
        <p:spPr>
          <a:xfrm>
            <a:off x="5187425" y="234057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823" name="Google Shape;823;p51"/>
          <p:cNvSpPr/>
          <p:nvPr/>
        </p:nvSpPr>
        <p:spPr>
          <a:xfrm>
            <a:off x="5187425" y="27676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824" name="Google Shape;824;p51"/>
          <p:cNvSpPr/>
          <p:nvPr/>
        </p:nvSpPr>
        <p:spPr>
          <a:xfrm>
            <a:off x="5187425" y="31946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MySQL</a:t>
            </a:r>
            <a:endParaRPr sz="1200">
              <a:latin typeface="Lato"/>
              <a:ea typeface="Lato"/>
              <a:cs typeface="Lato"/>
              <a:sym typeface="Lato"/>
            </a:endParaRPr>
          </a:p>
        </p:txBody>
      </p:sp>
      <p:sp>
        <p:nvSpPr>
          <p:cNvPr id="825" name="Google Shape;825;p51"/>
          <p:cNvSpPr/>
          <p:nvPr/>
        </p:nvSpPr>
        <p:spPr>
          <a:xfrm>
            <a:off x="7586025" y="978300"/>
            <a:ext cx="1004700" cy="36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Registry</a:t>
            </a:r>
            <a:endParaRPr b="1">
              <a:latin typeface="Lato"/>
              <a:ea typeface="Lato"/>
              <a:cs typeface="Lato"/>
              <a:sym typeface="Lato"/>
            </a:endParaRPr>
          </a:p>
        </p:txBody>
      </p:sp>
      <p:sp>
        <p:nvSpPr>
          <p:cNvPr id="826" name="Google Shape;826;p51"/>
          <p:cNvSpPr/>
          <p:nvPr/>
        </p:nvSpPr>
        <p:spPr>
          <a:xfrm>
            <a:off x="7580325" y="146250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Ubuntu</a:t>
            </a:r>
            <a:endParaRPr sz="1200">
              <a:latin typeface="Lato"/>
              <a:ea typeface="Lato"/>
              <a:cs typeface="Lato"/>
              <a:sym typeface="Lato"/>
            </a:endParaRPr>
          </a:p>
        </p:txBody>
      </p:sp>
      <p:sp>
        <p:nvSpPr>
          <p:cNvPr id="827" name="Google Shape;827;p51"/>
          <p:cNvSpPr/>
          <p:nvPr/>
        </p:nvSpPr>
        <p:spPr>
          <a:xfrm>
            <a:off x="7580325" y="1889525"/>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Openstack</a:t>
            </a:r>
            <a:endParaRPr sz="1200">
              <a:latin typeface="Lato"/>
              <a:ea typeface="Lato"/>
              <a:cs typeface="Lato"/>
              <a:sym typeface="Lato"/>
            </a:endParaRPr>
          </a:p>
        </p:txBody>
      </p:sp>
      <p:sp>
        <p:nvSpPr>
          <p:cNvPr id="828" name="Google Shape;828;p51"/>
          <p:cNvSpPr/>
          <p:nvPr/>
        </p:nvSpPr>
        <p:spPr>
          <a:xfrm>
            <a:off x="7580325" y="2316550"/>
            <a:ext cx="1004700" cy="363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NGiNX</a:t>
            </a:r>
            <a:endParaRPr sz="1200">
              <a:latin typeface="Lato"/>
              <a:ea typeface="Lato"/>
              <a:cs typeface="Lato"/>
              <a:sym typeface="Lato"/>
            </a:endParaRPr>
          </a:p>
        </p:txBody>
      </p:sp>
      <p:cxnSp>
        <p:nvCxnSpPr>
          <p:cNvPr id="829" name="Google Shape;829;p51"/>
          <p:cNvCxnSpPr>
            <a:endCxn id="815" idx="1"/>
          </p:cNvCxnSpPr>
          <p:nvPr/>
        </p:nvCxnSpPr>
        <p:spPr>
          <a:xfrm flipH="1" rot="10800000">
            <a:off x="2365575" y="1508938"/>
            <a:ext cx="1856700" cy="174900"/>
          </a:xfrm>
          <a:prstGeom prst="straightConnector1">
            <a:avLst/>
          </a:prstGeom>
          <a:noFill/>
          <a:ln cap="flat" cmpd="sng" w="19050">
            <a:solidFill>
              <a:srgbClr val="999999"/>
            </a:solidFill>
            <a:prstDash val="dash"/>
            <a:round/>
            <a:headEnd len="med" w="med" type="none"/>
            <a:tailEnd len="med" w="med" type="none"/>
          </a:ln>
        </p:spPr>
      </p:cxnSp>
      <p:cxnSp>
        <p:nvCxnSpPr>
          <p:cNvPr id="830" name="Google Shape;830;p51"/>
          <p:cNvCxnSpPr>
            <a:stCxn id="811" idx="3"/>
            <a:endCxn id="815" idx="1"/>
          </p:cNvCxnSpPr>
          <p:nvPr/>
        </p:nvCxnSpPr>
        <p:spPr>
          <a:xfrm flipH="1" rot="10800000">
            <a:off x="2365575" y="1508825"/>
            <a:ext cx="1856700" cy="628800"/>
          </a:xfrm>
          <a:prstGeom prst="straightConnector1">
            <a:avLst/>
          </a:prstGeom>
          <a:noFill/>
          <a:ln cap="flat" cmpd="sng" w="19050">
            <a:solidFill>
              <a:schemeClr val="accent6"/>
            </a:solidFill>
            <a:prstDash val="solid"/>
            <a:round/>
            <a:headEnd len="med" w="med" type="none"/>
            <a:tailEnd len="med" w="med" type="none"/>
          </a:ln>
        </p:spPr>
      </p:cxnSp>
      <p:cxnSp>
        <p:nvCxnSpPr>
          <p:cNvPr id="831" name="Google Shape;831;p51"/>
          <p:cNvCxnSpPr>
            <a:stCxn id="812" idx="3"/>
            <a:endCxn id="815" idx="1"/>
          </p:cNvCxnSpPr>
          <p:nvPr/>
        </p:nvCxnSpPr>
        <p:spPr>
          <a:xfrm flipH="1" rot="10800000">
            <a:off x="2365575" y="1508825"/>
            <a:ext cx="1856700" cy="1082700"/>
          </a:xfrm>
          <a:prstGeom prst="straightConnector1">
            <a:avLst/>
          </a:prstGeom>
          <a:noFill/>
          <a:ln cap="flat" cmpd="sng" w="28575">
            <a:solidFill>
              <a:srgbClr val="0000FF"/>
            </a:solidFill>
            <a:prstDash val="solid"/>
            <a:round/>
            <a:headEnd len="med" w="med" type="none"/>
            <a:tailEnd len="med" w="med" type="triangle"/>
          </a:ln>
        </p:spPr>
      </p:cxnSp>
      <p:cxnSp>
        <p:nvCxnSpPr>
          <p:cNvPr id="832" name="Google Shape;832;p51"/>
          <p:cNvCxnSpPr>
            <a:stCxn id="815" idx="2"/>
            <a:endCxn id="822" idx="1"/>
          </p:cNvCxnSpPr>
          <p:nvPr/>
        </p:nvCxnSpPr>
        <p:spPr>
          <a:xfrm>
            <a:off x="5022525" y="1690438"/>
            <a:ext cx="165000" cy="831600"/>
          </a:xfrm>
          <a:prstGeom prst="straightConnector1">
            <a:avLst/>
          </a:prstGeom>
          <a:noFill/>
          <a:ln cap="flat" cmpd="sng" w="28575">
            <a:solidFill>
              <a:srgbClr val="0000FF"/>
            </a:solidFill>
            <a:prstDash val="solid"/>
            <a:round/>
            <a:headEnd len="med" w="med" type="none"/>
            <a:tailEnd len="med" w="med" type="triangle"/>
          </a:ln>
        </p:spPr>
      </p:cxnSp>
      <p:cxnSp>
        <p:nvCxnSpPr>
          <p:cNvPr id="833" name="Google Shape;833;p51"/>
          <p:cNvCxnSpPr>
            <a:stCxn id="822" idx="1"/>
            <a:endCxn id="818" idx="3"/>
          </p:cNvCxnSpPr>
          <p:nvPr/>
        </p:nvCxnSpPr>
        <p:spPr>
          <a:xfrm flipH="1">
            <a:off x="4776125" y="2522075"/>
            <a:ext cx="411300" cy="118500"/>
          </a:xfrm>
          <a:prstGeom prst="straightConnector1">
            <a:avLst/>
          </a:prstGeom>
          <a:noFill/>
          <a:ln cap="flat" cmpd="sng" w="28575">
            <a:solidFill>
              <a:srgbClr val="0000FF"/>
            </a:solidFill>
            <a:prstDash val="solid"/>
            <a:round/>
            <a:headEnd len="med" w="med" type="none"/>
            <a:tailEnd len="med" w="med" type="triangle"/>
          </a:ln>
        </p:spPr>
      </p:cxnSp>
      <p:cxnSp>
        <p:nvCxnSpPr>
          <p:cNvPr id="834" name="Google Shape;834;p51"/>
          <p:cNvCxnSpPr>
            <a:stCxn id="815" idx="3"/>
            <a:endCxn id="827" idx="1"/>
          </p:cNvCxnSpPr>
          <p:nvPr/>
        </p:nvCxnSpPr>
        <p:spPr>
          <a:xfrm>
            <a:off x="5822775" y="1508938"/>
            <a:ext cx="1757700" cy="562200"/>
          </a:xfrm>
          <a:prstGeom prst="straightConnector1">
            <a:avLst/>
          </a:prstGeom>
          <a:noFill/>
          <a:ln cap="flat" cmpd="sng" w="28575">
            <a:solidFill>
              <a:srgbClr val="0000FF"/>
            </a:solidFill>
            <a:prstDash val="solid"/>
            <a:round/>
            <a:headEnd len="med" w="med" type="none"/>
            <a:tailEnd len="med" w="med" type="triangle"/>
          </a:ln>
        </p:spPr>
      </p:cxnSp>
      <p:cxnSp>
        <p:nvCxnSpPr>
          <p:cNvPr id="835" name="Google Shape;835;p51"/>
          <p:cNvCxnSpPr>
            <a:stCxn id="827" idx="1"/>
            <a:endCxn id="823" idx="3"/>
          </p:cNvCxnSpPr>
          <p:nvPr/>
        </p:nvCxnSpPr>
        <p:spPr>
          <a:xfrm flipH="1">
            <a:off x="6192225" y="2071025"/>
            <a:ext cx="1388100" cy="8781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Docker</a:t>
            </a:r>
            <a:endParaRPr/>
          </a:p>
        </p:txBody>
      </p:sp>
      <p:sp>
        <p:nvSpPr>
          <p:cNvPr id="841" name="Google Shape;841;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Docker offre plusieurs avantages par rapport aux méthodes de déploiement traditionnelles. Tout d’abord, il permet de créer des conteneurs légers et portables qui peuvent être déployés rapidement et facilement sur différentes plateformes. De plus, Docker permet d’isoler les applications et leurs dépendances, ce qui facilite la gestion et le déploiement des applications. Enfin, Docker offre une grande flexibilité et facilite le travail en équipe en permettant aux développeurs de travailler sur des applications de manière indépendante et de partager leurs images et leurs conteneurs avec d’autres développeurs.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conteneurs Docker</a:t>
            </a:r>
            <a:endParaRPr/>
          </a:p>
        </p:txBody>
      </p:sp>
      <p:sp>
        <p:nvSpPr>
          <p:cNvPr id="847" name="Google Shape;847;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Une fois que vous avez une compréhension de base de Docker, vous pouvez commencer à travailler avec des conteneurs Docker. Cette section explique comment créer des images Docker et exécuter des conteneurs.</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fr"/>
              <a:t>Attention vous allez avoir besoin d’installer docker sur votre machine pour faire les commandes de cette partie du cours.</a:t>
            </a:r>
            <a:endParaRPr/>
          </a:p>
          <a:p>
            <a:pPr indent="0" lvl="0" marL="0" rtl="0" algn="just">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Conteneurisation et Docker</a:t>
            </a:r>
            <a:endParaRPr/>
          </a:p>
        </p:txBody>
      </p:sp>
      <p:sp>
        <p:nvSpPr>
          <p:cNvPr id="415" name="Google Shape;415;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lang="fr" sz="1700">
                <a:solidFill>
                  <a:srgbClr val="42A5F5"/>
                </a:solidFill>
                <a:highlight>
                  <a:srgbClr val="212121"/>
                </a:highlight>
                <a:uFill>
                  <a:noFill/>
                </a:uFill>
                <a:latin typeface="Roboto"/>
                <a:ea typeface="Roboto"/>
                <a:cs typeface="Roboto"/>
                <a:sym typeface="Roboto"/>
                <a:hlinkClick r:id="rId3">
                  <a:extLst>
                    <a:ext uri="{A12FA001-AC4F-418D-AE19-62706E023703}">
                      <ahyp:hlinkClr val="tx"/>
                    </a:ext>
                  </a:extLst>
                </a:hlinkClick>
              </a:rPr>
              <a:t>Session 7: Conteneurisation et docker</a:t>
            </a:r>
            <a:r>
              <a:rPr b="1" lang="fr" sz="1700">
                <a:solidFill>
                  <a:srgbClr val="DADADA"/>
                </a:solidFill>
                <a:highlight>
                  <a:srgbClr val="212121"/>
                </a:highlight>
                <a:latin typeface="Roboto"/>
                <a:ea typeface="Roboto"/>
                <a:cs typeface="Roboto"/>
                <a:sym typeface="Roboto"/>
              </a:rPr>
              <a:t> </a:t>
            </a:r>
            <a:endParaRPr b="1" sz="1700">
              <a:solidFill>
                <a:srgbClr val="DADADA"/>
              </a:solidFill>
              <a:highlight>
                <a:srgbClr val="212121"/>
              </a:highlight>
              <a:uFill>
                <a:noFill/>
              </a:uFill>
              <a:latin typeface="Roboto"/>
              <a:ea typeface="Roboto"/>
              <a:cs typeface="Roboto"/>
              <a:sym typeface="Roboto"/>
              <a:hlinkClick r:id="rId4">
                <a:extLst>
                  <a:ext uri="{A12FA001-AC4F-418D-AE19-62706E023703}">
                    <ahyp:hlinkClr val="tx"/>
                  </a:ext>
                </a:extLst>
              </a:hlinkClick>
            </a:endParaRPr>
          </a:p>
          <a:p>
            <a:pPr indent="-314325" lvl="0" marL="457200" rtl="0" algn="l">
              <a:spcBef>
                <a:spcPts val="1400"/>
              </a:spcBef>
              <a:spcAft>
                <a:spcPts val="0"/>
              </a:spcAft>
              <a:buClr>
                <a:srgbClr val="DADADA"/>
              </a:buClr>
              <a:buSzPts val="1350"/>
              <a:buFont typeface="Roboto"/>
              <a:buChar char="●"/>
            </a:pPr>
            <a:r>
              <a:rPr lang="fr" sz="1350">
                <a:solidFill>
                  <a:srgbClr val="DADADA"/>
                </a:solidFill>
                <a:highlight>
                  <a:srgbClr val="212121"/>
                </a:highlight>
                <a:latin typeface="Roboto"/>
                <a:ea typeface="Roboto"/>
                <a:cs typeface="Roboto"/>
                <a:sym typeface="Roboto"/>
              </a:rPr>
              <a:t>Introduction à la conteneurisation</a:t>
            </a:r>
            <a:endParaRPr sz="1350">
              <a:solidFill>
                <a:srgbClr val="DADADA"/>
              </a:solidFill>
              <a:highlight>
                <a:srgbClr val="212121"/>
              </a:highlight>
              <a:latin typeface="Roboto"/>
              <a:ea typeface="Roboto"/>
              <a:cs typeface="Roboto"/>
              <a:sym typeface="Roboto"/>
            </a:endParaRPr>
          </a:p>
          <a:p>
            <a:pPr indent="-314325" lvl="0" marL="457200" rtl="0" algn="l">
              <a:spcBef>
                <a:spcPts val="0"/>
              </a:spcBef>
              <a:spcAft>
                <a:spcPts val="0"/>
              </a:spcAft>
              <a:buClr>
                <a:srgbClr val="DADADA"/>
              </a:buClr>
              <a:buSzPts val="1350"/>
              <a:buFont typeface="Roboto"/>
              <a:buChar char="●"/>
            </a:pPr>
            <a:r>
              <a:rPr lang="fr" sz="1350">
                <a:solidFill>
                  <a:srgbClr val="DADADA"/>
                </a:solidFill>
                <a:highlight>
                  <a:srgbClr val="212121"/>
                </a:highlight>
                <a:latin typeface="Roboto"/>
                <a:ea typeface="Roboto"/>
                <a:cs typeface="Roboto"/>
                <a:sym typeface="Roboto"/>
              </a:rPr>
              <a:t>Présentation &amp; utilisation de Docker</a:t>
            </a:r>
            <a:endParaRPr sz="1350">
              <a:solidFill>
                <a:srgbClr val="DADADA"/>
              </a:solidFill>
              <a:highlight>
                <a:srgbClr val="212121"/>
              </a:highlight>
              <a:latin typeface="Roboto"/>
              <a:ea typeface="Roboto"/>
              <a:cs typeface="Roboto"/>
              <a:sym typeface="Roboto"/>
            </a:endParaRPr>
          </a:p>
          <a:p>
            <a:pPr indent="0" lvl="0" marL="0" rtl="0" algn="l">
              <a:spcBef>
                <a:spcPts val="14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853" name="Google Shape;853;p54"/>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854" name="Google Shape;854;p54"/>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855" name="Google Shape;855;p54"/>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856" name="Google Shape;856;p54"/>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862" name="Google Shape;862;p55"/>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863" name="Google Shape;863;p55"/>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864" name="Google Shape;864;p55"/>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865" name="Google Shape;865;p55"/>
          <p:cNvSpPr/>
          <p:nvPr/>
        </p:nvSpPr>
        <p:spPr>
          <a:xfrm>
            <a:off x="1785100" y="2178300"/>
            <a:ext cx="25416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6" name="Google Shape;866;p55"/>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FROM spécifie l’image de base que vous allez utiliser (celle présente sur DockerHub)</a:t>
            </a:r>
            <a:endParaRPr b="1" sz="1300">
              <a:solidFill>
                <a:srgbClr val="FF0000"/>
              </a:solidFill>
              <a:latin typeface="Lato"/>
              <a:ea typeface="Lato"/>
              <a:cs typeface="Lato"/>
              <a:sym typeface="Lato"/>
            </a:endParaRPr>
          </a:p>
        </p:txBody>
      </p:sp>
      <p:sp>
        <p:nvSpPr>
          <p:cNvPr id="867" name="Google Shape;867;p55"/>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873" name="Google Shape;873;p56"/>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874" name="Google Shape;874;p56"/>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875" name="Google Shape;875;p56"/>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876" name="Google Shape;876;p56"/>
          <p:cNvSpPr/>
          <p:nvPr/>
        </p:nvSpPr>
        <p:spPr>
          <a:xfrm>
            <a:off x="1805275" y="2420400"/>
            <a:ext cx="14523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7" name="Google Shape;877;p56"/>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WORKDIR permet de spécifier le répertoire dans lequel seront basées les instructions qui suivront son appel</a:t>
            </a:r>
            <a:endParaRPr b="1" sz="1300">
              <a:solidFill>
                <a:srgbClr val="FF0000"/>
              </a:solidFill>
              <a:latin typeface="Lato"/>
              <a:ea typeface="Lato"/>
              <a:cs typeface="Lato"/>
              <a:sym typeface="Lato"/>
            </a:endParaRPr>
          </a:p>
        </p:txBody>
      </p:sp>
      <p:sp>
        <p:nvSpPr>
          <p:cNvPr id="878" name="Google Shape;878;p56"/>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884" name="Google Shape;884;p57"/>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885" name="Google Shape;885;p57"/>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886" name="Google Shape;886;p57"/>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887" name="Google Shape;887;p57"/>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COPY permet d’importer des documents locaux mais pas ceux provenant d’une URL. (contrairement à ADD)</a:t>
            </a:r>
            <a:endParaRPr b="1" sz="1300">
              <a:solidFill>
                <a:srgbClr val="FF0000"/>
              </a:solidFill>
              <a:latin typeface="Lato"/>
              <a:ea typeface="Lato"/>
              <a:cs typeface="Lato"/>
              <a:sym typeface="Lato"/>
            </a:endParaRPr>
          </a:p>
        </p:txBody>
      </p:sp>
      <p:sp>
        <p:nvSpPr>
          <p:cNvPr id="888" name="Google Shape;888;p57"/>
          <p:cNvSpPr/>
          <p:nvPr/>
        </p:nvSpPr>
        <p:spPr>
          <a:xfrm>
            <a:off x="1907250" y="2677650"/>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9" name="Google Shape;889;p57"/>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895" name="Google Shape;895;p58"/>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896" name="Google Shape;896;p58"/>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897" name="Google Shape;897;p58"/>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898" name="Google Shape;898;p58"/>
          <p:cNvSpPr txBox="1"/>
          <p:nvPr/>
        </p:nvSpPr>
        <p:spPr>
          <a:xfrm>
            <a:off x="4521575" y="1981650"/>
            <a:ext cx="3234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RUN permet d’exécuter des commandes supplémentaires à l'intérieur du build du dockerfile</a:t>
            </a:r>
            <a:endParaRPr b="1" sz="1300">
              <a:solidFill>
                <a:srgbClr val="FF0000"/>
              </a:solidFill>
              <a:latin typeface="Lato"/>
              <a:ea typeface="Lato"/>
              <a:cs typeface="Lato"/>
              <a:sym typeface="Lato"/>
            </a:endParaRPr>
          </a:p>
        </p:txBody>
      </p:sp>
      <p:sp>
        <p:nvSpPr>
          <p:cNvPr id="899" name="Google Shape;899;p58"/>
          <p:cNvSpPr/>
          <p:nvPr/>
        </p:nvSpPr>
        <p:spPr>
          <a:xfrm>
            <a:off x="1868025" y="2907313"/>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0" name="Google Shape;900;p58"/>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906" name="Google Shape;906;p59"/>
          <p:cNvSpPr txBox="1"/>
          <p:nvPr>
            <p:ph idx="1" type="body"/>
          </p:nvPr>
        </p:nvSpPr>
        <p:spPr>
          <a:xfrm>
            <a:off x="1297500" y="1063300"/>
            <a:ext cx="70389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Pour créer une image Docker, vous devez écrire un Dockerfile, qui est un fichier texte qui contient toutes les instructions pour créer une image.</a:t>
            </a:r>
            <a:endParaRPr/>
          </a:p>
        </p:txBody>
      </p:sp>
      <p:sp>
        <p:nvSpPr>
          <p:cNvPr id="907" name="Google Shape;907;p59"/>
          <p:cNvSpPr/>
          <p:nvPr/>
        </p:nvSpPr>
        <p:spPr>
          <a:xfrm>
            <a:off x="1715700" y="1901625"/>
            <a:ext cx="6202500" cy="214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a:latin typeface="Lato"/>
                <a:ea typeface="Lato"/>
                <a:cs typeface="Lato"/>
                <a:sym typeface="Lato"/>
              </a:rPr>
              <a:t>FROM </a:t>
            </a:r>
            <a:r>
              <a:rPr lang="fr">
                <a:latin typeface="Lato"/>
                <a:ea typeface="Lato"/>
                <a:cs typeface="Lato"/>
                <a:sym typeface="Lato"/>
              </a:rPr>
              <a:t>python:3.8-slim-buster</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WORKDIR </a:t>
            </a:r>
            <a:r>
              <a:rPr lang="fr">
                <a:latin typeface="Lato"/>
                <a:ea typeface="Lato"/>
                <a:cs typeface="Lato"/>
                <a:sym typeface="Lato"/>
              </a:rPr>
              <a:t>/app</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RUN </a:t>
            </a:r>
            <a:r>
              <a:rPr lang="fr">
                <a:latin typeface="Lato"/>
                <a:ea typeface="Lato"/>
                <a:cs typeface="Lato"/>
                <a:sym typeface="Lato"/>
              </a:rPr>
              <a:t>pip install - -no-cache-dir -r requirements.txt</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COPY </a:t>
            </a:r>
            <a:r>
              <a:rPr lang="fr">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b="1" lang="fr">
                <a:latin typeface="Lato"/>
                <a:ea typeface="Lato"/>
                <a:cs typeface="Lato"/>
                <a:sym typeface="Lato"/>
              </a:rPr>
              <a:t>CMD </a:t>
            </a:r>
            <a:r>
              <a:rPr lang="fr">
                <a:latin typeface="Lato"/>
                <a:ea typeface="Lato"/>
                <a:cs typeface="Lato"/>
                <a:sym typeface="Lato"/>
              </a:rPr>
              <a:t>[“python”, “app.py”]</a:t>
            </a:r>
            <a:endParaRPr>
              <a:latin typeface="Lato"/>
              <a:ea typeface="Lato"/>
              <a:cs typeface="Lato"/>
              <a:sym typeface="Lato"/>
            </a:endParaRPr>
          </a:p>
        </p:txBody>
      </p:sp>
      <p:sp>
        <p:nvSpPr>
          <p:cNvPr id="908" name="Google Shape;908;p59"/>
          <p:cNvSpPr txBox="1"/>
          <p:nvPr/>
        </p:nvSpPr>
        <p:spPr>
          <a:xfrm>
            <a:off x="2075850" y="4049925"/>
            <a:ext cx="4992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Dockerfile crée une image qui exécute une application web Python</a:t>
            </a:r>
            <a:endParaRPr sz="1300">
              <a:solidFill>
                <a:schemeClr val="lt1"/>
              </a:solidFill>
              <a:latin typeface="Lato"/>
              <a:ea typeface="Lato"/>
              <a:cs typeface="Lato"/>
              <a:sym typeface="Lato"/>
            </a:endParaRPr>
          </a:p>
        </p:txBody>
      </p:sp>
      <p:sp>
        <p:nvSpPr>
          <p:cNvPr id="909" name="Google Shape;909;p59"/>
          <p:cNvSpPr txBox="1"/>
          <p:nvPr/>
        </p:nvSpPr>
        <p:spPr>
          <a:xfrm>
            <a:off x="4360200" y="1961475"/>
            <a:ext cx="381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CMD sert à mentionner les instructions qui seront exécutées en premier lors du lancement du conteneur. Permet une exécution sans paramètre supplémentaire</a:t>
            </a:r>
            <a:endParaRPr b="1" sz="1300">
              <a:solidFill>
                <a:srgbClr val="FF0000"/>
              </a:solidFill>
              <a:latin typeface="Lato"/>
              <a:ea typeface="Lato"/>
              <a:cs typeface="Lato"/>
              <a:sym typeface="Lato"/>
            </a:endParaRPr>
          </a:p>
        </p:txBody>
      </p:sp>
      <p:sp>
        <p:nvSpPr>
          <p:cNvPr id="910" name="Google Shape;910;p59"/>
          <p:cNvSpPr/>
          <p:nvPr/>
        </p:nvSpPr>
        <p:spPr>
          <a:xfrm>
            <a:off x="1857950" y="3441838"/>
            <a:ext cx="503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1" name="Google Shape;911;p59"/>
          <p:cNvSpPr/>
          <p:nvPr/>
        </p:nvSpPr>
        <p:spPr>
          <a:xfrm>
            <a:off x="7151700" y="3613725"/>
            <a:ext cx="1184700" cy="738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Créer une image Docker</a:t>
            </a:r>
            <a:endParaRPr/>
          </a:p>
        </p:txBody>
      </p:sp>
      <p:sp>
        <p:nvSpPr>
          <p:cNvPr id="917" name="Google Shape;917;p60"/>
          <p:cNvSpPr txBox="1"/>
          <p:nvPr>
            <p:ph idx="1" type="body"/>
          </p:nvPr>
        </p:nvSpPr>
        <p:spPr>
          <a:xfrm>
            <a:off x="1297500" y="1567550"/>
            <a:ext cx="7038900" cy="67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fois que vous avez écrit le Dockerfile, vous pouvez créer l’image avec la commande </a:t>
            </a:r>
            <a:r>
              <a:rPr b="1" lang="fr"/>
              <a:t>docker build</a:t>
            </a:r>
            <a:r>
              <a:rPr lang="fr"/>
              <a:t>. Par exemple :</a:t>
            </a:r>
            <a:endParaRPr/>
          </a:p>
        </p:txBody>
      </p:sp>
      <p:sp>
        <p:nvSpPr>
          <p:cNvPr id="918" name="Google Shape;918;p60"/>
          <p:cNvSpPr txBox="1"/>
          <p:nvPr>
            <p:ph idx="1" type="body"/>
          </p:nvPr>
        </p:nvSpPr>
        <p:spPr>
          <a:xfrm>
            <a:off x="1297500" y="4004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crée une image avec le tag </a:t>
            </a:r>
            <a:r>
              <a:rPr b="1" lang="fr"/>
              <a:t>myimage:1.0</a:t>
            </a:r>
            <a:r>
              <a:rPr lang="fr"/>
              <a:t> à partir du Dockerfile situé dans le répertoire courant ( </a:t>
            </a:r>
            <a:r>
              <a:rPr b="1" lang="fr"/>
              <a:t>. </a:t>
            </a:r>
            <a:r>
              <a:rPr lang="fr"/>
              <a:t>).</a:t>
            </a:r>
            <a:endParaRPr/>
          </a:p>
        </p:txBody>
      </p:sp>
      <p:sp>
        <p:nvSpPr>
          <p:cNvPr id="919" name="Google Shape;919;p60"/>
          <p:cNvSpPr/>
          <p:nvPr/>
        </p:nvSpPr>
        <p:spPr>
          <a:xfrm>
            <a:off x="3234150" y="3235125"/>
            <a:ext cx="3165600" cy="32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a:latin typeface="Lato"/>
                <a:ea typeface="Lato"/>
                <a:cs typeface="Lato"/>
                <a:sym typeface="Lato"/>
              </a:rPr>
              <a:t>$ docker build -t      myimage:1.0       .</a:t>
            </a:r>
            <a:endParaRPr b="1">
              <a:latin typeface="Lato"/>
              <a:ea typeface="Lato"/>
              <a:cs typeface="Lato"/>
              <a:sym typeface="Lato"/>
            </a:endParaRPr>
          </a:p>
        </p:txBody>
      </p:sp>
      <p:sp>
        <p:nvSpPr>
          <p:cNvPr id="920" name="Google Shape;920;p60"/>
          <p:cNvSpPr/>
          <p:nvPr/>
        </p:nvSpPr>
        <p:spPr>
          <a:xfrm>
            <a:off x="1607400" y="2293125"/>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(.dockerfile)</a:t>
            </a:r>
            <a:endParaRPr>
              <a:latin typeface="Lato"/>
              <a:ea typeface="Lato"/>
              <a:cs typeface="Lato"/>
              <a:sym typeface="Lato"/>
            </a:endParaRPr>
          </a:p>
        </p:txBody>
      </p:sp>
      <p:sp>
        <p:nvSpPr>
          <p:cNvPr id="921" name="Google Shape;921;p60"/>
          <p:cNvSpPr/>
          <p:nvPr/>
        </p:nvSpPr>
        <p:spPr>
          <a:xfrm>
            <a:off x="6608100" y="2293125"/>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image</a:t>
            </a:r>
            <a:endParaRPr>
              <a:latin typeface="Lato"/>
              <a:ea typeface="Lato"/>
              <a:cs typeface="Lato"/>
              <a:sym typeface="Lato"/>
            </a:endParaRPr>
          </a:p>
        </p:txBody>
      </p:sp>
      <p:sp>
        <p:nvSpPr>
          <p:cNvPr id="922" name="Google Shape;922;p60"/>
          <p:cNvSpPr/>
          <p:nvPr/>
        </p:nvSpPr>
        <p:spPr>
          <a:xfrm>
            <a:off x="3025800" y="2692800"/>
            <a:ext cx="3582300" cy="3831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“Création de l’image”</a:t>
            </a:r>
            <a:endParaRPr>
              <a:latin typeface="Lato"/>
              <a:ea typeface="Lato"/>
              <a:cs typeface="Lato"/>
              <a:sym typeface="Lato"/>
            </a:endParaRPr>
          </a:p>
        </p:txBody>
      </p:sp>
      <p:sp>
        <p:nvSpPr>
          <p:cNvPr id="923" name="Google Shape;923;p60"/>
          <p:cNvSpPr/>
          <p:nvPr/>
        </p:nvSpPr>
        <p:spPr>
          <a:xfrm>
            <a:off x="4712100" y="3246225"/>
            <a:ext cx="12081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4" name="Google Shape;924;p60"/>
          <p:cNvSpPr/>
          <p:nvPr/>
        </p:nvSpPr>
        <p:spPr>
          <a:xfrm>
            <a:off x="5980575" y="3246225"/>
            <a:ext cx="2433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5" name="Google Shape;925;p60"/>
          <p:cNvSpPr/>
          <p:nvPr/>
        </p:nvSpPr>
        <p:spPr>
          <a:xfrm>
            <a:off x="4528300" y="4054175"/>
            <a:ext cx="988200" cy="3027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6" name="Google Shape;926;p60"/>
          <p:cNvSpPr/>
          <p:nvPr/>
        </p:nvSpPr>
        <p:spPr>
          <a:xfrm>
            <a:off x="1352550" y="4326619"/>
            <a:ext cx="1723500" cy="213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Exécuter un conteneur Docker</a:t>
            </a:r>
            <a:endParaRPr/>
          </a:p>
        </p:txBody>
      </p:sp>
      <p:sp>
        <p:nvSpPr>
          <p:cNvPr id="932" name="Google Shape;932;p61"/>
          <p:cNvSpPr txBox="1"/>
          <p:nvPr>
            <p:ph idx="1" type="body"/>
          </p:nvPr>
        </p:nvSpPr>
        <p:spPr>
          <a:xfrm>
            <a:off x="1297500" y="1567550"/>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fois que vous avez créé une image Docker, vous pouvez l’exécuter en tant que conteneur avec la commande </a:t>
            </a:r>
            <a:r>
              <a:rPr b="1" lang="fr"/>
              <a:t>docker run</a:t>
            </a:r>
            <a:endParaRPr/>
          </a:p>
        </p:txBody>
      </p:sp>
      <p:sp>
        <p:nvSpPr>
          <p:cNvPr id="933" name="Google Shape;933;p61"/>
          <p:cNvSpPr txBox="1"/>
          <p:nvPr>
            <p:ph idx="1" type="body"/>
          </p:nvPr>
        </p:nvSpPr>
        <p:spPr>
          <a:xfrm>
            <a:off x="1297500" y="3803925"/>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exécute un conteneur à partir de l’image </a:t>
            </a:r>
            <a:r>
              <a:rPr b="1" lang="fr"/>
              <a:t>myimage:1.0</a:t>
            </a:r>
            <a:r>
              <a:rPr lang="fr"/>
              <a:t> et mappe le port 80 (HTTP) du conteneur sur le port 80 de l’hôte.</a:t>
            </a:r>
            <a:endParaRPr/>
          </a:p>
        </p:txBody>
      </p:sp>
      <p:sp>
        <p:nvSpPr>
          <p:cNvPr id="934" name="Google Shape;934;p61"/>
          <p:cNvSpPr/>
          <p:nvPr/>
        </p:nvSpPr>
        <p:spPr>
          <a:xfrm>
            <a:off x="1404100" y="2184050"/>
            <a:ext cx="1418400" cy="12669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Docker image</a:t>
            </a:r>
            <a:endParaRPr>
              <a:latin typeface="Lato"/>
              <a:ea typeface="Lato"/>
              <a:cs typeface="Lato"/>
              <a:sym typeface="Lato"/>
            </a:endParaRPr>
          </a:p>
        </p:txBody>
      </p:sp>
      <p:sp>
        <p:nvSpPr>
          <p:cNvPr id="935" name="Google Shape;935;p61"/>
          <p:cNvSpPr/>
          <p:nvPr/>
        </p:nvSpPr>
        <p:spPr>
          <a:xfrm>
            <a:off x="6936025" y="19959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936" name="Google Shape;936;p61"/>
          <p:cNvSpPr/>
          <p:nvPr/>
        </p:nvSpPr>
        <p:spPr>
          <a:xfrm>
            <a:off x="2954013" y="3168650"/>
            <a:ext cx="3850500" cy="28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 docker run -p 80:80 myimage:1.0</a:t>
            </a:r>
            <a:endParaRPr b="1">
              <a:latin typeface="Lato"/>
              <a:ea typeface="Lato"/>
              <a:cs typeface="Lato"/>
              <a:sym typeface="Lato"/>
            </a:endParaRPr>
          </a:p>
        </p:txBody>
      </p:sp>
      <p:sp>
        <p:nvSpPr>
          <p:cNvPr id="937" name="Google Shape;937;p61"/>
          <p:cNvSpPr/>
          <p:nvPr/>
        </p:nvSpPr>
        <p:spPr>
          <a:xfrm>
            <a:off x="2822500" y="2692800"/>
            <a:ext cx="4113600" cy="3831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du conteneur”</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Configuration de l’environnement d’un conteneur Docker</a:t>
            </a:r>
            <a:endParaRPr/>
          </a:p>
        </p:txBody>
      </p:sp>
      <p:sp>
        <p:nvSpPr>
          <p:cNvPr id="943" name="Google Shape;943;p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fr"/>
              <a:t>Vous pouvez configurer l’environnement d’un conteneur Docker en utilisant les variables d’environnement ou les fichiers de configuration. Par exemple, vous pouvez définir une variable d’environnement dans un Dockerfile :</a:t>
            </a:r>
            <a:endParaRPr/>
          </a:p>
          <a:p>
            <a:pPr indent="0" lvl="0" marL="0" rtl="0" algn="l">
              <a:spcBef>
                <a:spcPts val="1200"/>
              </a:spcBef>
              <a:spcAft>
                <a:spcPts val="0"/>
              </a:spcAft>
              <a:buNone/>
            </a:pPr>
            <a:r>
              <a:rPr b="1" lang="fr"/>
              <a:t>ENV MY_VAR=myvalue</a:t>
            </a:r>
            <a:endParaRPr b="1"/>
          </a:p>
          <a:p>
            <a:pPr indent="0" lvl="0" marL="0" rtl="0" algn="l">
              <a:spcBef>
                <a:spcPts val="1200"/>
              </a:spcBef>
              <a:spcAft>
                <a:spcPts val="0"/>
              </a:spcAft>
              <a:buNone/>
            </a:pPr>
            <a:r>
              <a:rPr lang="fr"/>
              <a:t>Vous pouvez également spécifier des variables d’environnement au moment de l’exécution du conteneur avec la commande </a:t>
            </a:r>
            <a:r>
              <a:rPr b="1" lang="fr"/>
              <a:t>docker run</a:t>
            </a:r>
            <a:r>
              <a:rPr lang="fr"/>
              <a:t>. Par exemple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fr"/>
              <a:t>docker run -e MY_VAR=myvalue myimage:1.0</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lang="fr"/>
              <a:t>Cette commande exécute un conteneur à partir de l’image </a:t>
            </a:r>
            <a:r>
              <a:rPr b="1" lang="fr"/>
              <a:t>myimage:1.0</a:t>
            </a:r>
            <a:r>
              <a:rPr lang="fr"/>
              <a:t> et définit la variable d’environnement </a:t>
            </a:r>
            <a:r>
              <a:rPr b="1" lang="fr"/>
              <a:t>MY_VAR </a:t>
            </a:r>
            <a:r>
              <a:rPr lang="fr"/>
              <a:t>à </a:t>
            </a:r>
            <a:r>
              <a:rPr b="1" lang="fr"/>
              <a:t>myvalue</a:t>
            </a:r>
            <a:r>
              <a:rPr lang="fr"/>
              <a:t>.</a:t>
            </a:r>
            <a:endParaRPr/>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volumes Docker</a:t>
            </a:r>
            <a:endParaRPr/>
          </a:p>
        </p:txBody>
      </p:sp>
      <p:sp>
        <p:nvSpPr>
          <p:cNvPr id="949" name="Google Shape;949;p63"/>
          <p:cNvSpPr/>
          <p:nvPr/>
        </p:nvSpPr>
        <p:spPr>
          <a:xfrm>
            <a:off x="7430225" y="225952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950" name="Google Shape;950;p63"/>
          <p:cNvSpPr/>
          <p:nvPr/>
        </p:nvSpPr>
        <p:spPr>
          <a:xfrm>
            <a:off x="987250" y="2324100"/>
            <a:ext cx="2148300" cy="139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Volume externe</a:t>
            </a:r>
            <a:endParaRPr b="1">
              <a:latin typeface="Lato"/>
              <a:ea typeface="Lato"/>
              <a:cs typeface="Lato"/>
              <a:sym typeface="Lato"/>
            </a:endParaRPr>
          </a:p>
          <a:p>
            <a:pPr indent="0" lvl="0" marL="0" rtl="0" algn="ctr">
              <a:spcBef>
                <a:spcPts val="0"/>
              </a:spcBef>
              <a:spcAft>
                <a:spcPts val="0"/>
              </a:spcAft>
              <a:buNone/>
            </a:pPr>
            <a:r>
              <a:rPr b="1" lang="fr">
                <a:latin typeface="Lato"/>
                <a:ea typeface="Lato"/>
                <a:cs typeface="Lato"/>
                <a:sym typeface="Lato"/>
              </a:rPr>
              <a:t>persistant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951" name="Google Shape;951;p63"/>
          <p:cNvSpPr/>
          <p:nvPr/>
        </p:nvSpPr>
        <p:spPr>
          <a:xfrm>
            <a:off x="626200" y="4477850"/>
            <a:ext cx="28704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volume create myvolume </a:t>
            </a:r>
            <a:endParaRPr b="1">
              <a:latin typeface="Lato"/>
              <a:ea typeface="Lato"/>
              <a:cs typeface="Lato"/>
              <a:sym typeface="Lato"/>
            </a:endParaRPr>
          </a:p>
        </p:txBody>
      </p:sp>
      <p:sp>
        <p:nvSpPr>
          <p:cNvPr id="952" name="Google Shape;952;p63"/>
          <p:cNvSpPr/>
          <p:nvPr/>
        </p:nvSpPr>
        <p:spPr>
          <a:xfrm>
            <a:off x="4393725" y="4431375"/>
            <a:ext cx="38223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Monter un volume Docker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docker run -v myvolume:/data myimage:1.0</a:t>
            </a:r>
            <a:endParaRPr>
              <a:latin typeface="Lato"/>
              <a:ea typeface="Lato"/>
              <a:cs typeface="Lato"/>
              <a:sym typeface="Lato"/>
            </a:endParaRPr>
          </a:p>
        </p:txBody>
      </p:sp>
      <p:sp>
        <p:nvSpPr>
          <p:cNvPr id="953" name="Google Shape;953;p63"/>
          <p:cNvSpPr/>
          <p:nvPr/>
        </p:nvSpPr>
        <p:spPr>
          <a:xfrm>
            <a:off x="1067925" y="29779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Base de Données </a:t>
            </a:r>
            <a:endParaRPr sz="1200">
              <a:latin typeface="Lato"/>
              <a:ea typeface="Lato"/>
              <a:cs typeface="Lato"/>
              <a:sym typeface="Lato"/>
            </a:endParaRPr>
          </a:p>
        </p:txBody>
      </p:sp>
      <p:sp>
        <p:nvSpPr>
          <p:cNvPr id="954" name="Google Shape;954;p63"/>
          <p:cNvSpPr/>
          <p:nvPr/>
        </p:nvSpPr>
        <p:spPr>
          <a:xfrm>
            <a:off x="1067925" y="32995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Fichiers de configuration</a:t>
            </a:r>
            <a:endParaRPr sz="1200">
              <a:latin typeface="Lato"/>
              <a:ea typeface="Lato"/>
              <a:cs typeface="Lato"/>
              <a:sym typeface="Lato"/>
            </a:endParaRPr>
          </a:p>
        </p:txBody>
      </p:sp>
      <p:sp>
        <p:nvSpPr>
          <p:cNvPr id="955" name="Google Shape;955;p63"/>
          <p:cNvSpPr/>
          <p:nvPr/>
        </p:nvSpPr>
        <p:spPr>
          <a:xfrm>
            <a:off x="889775" y="2207775"/>
            <a:ext cx="2337600" cy="1633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56" name="Google Shape;956;p63"/>
          <p:cNvSpPr/>
          <p:nvPr/>
        </p:nvSpPr>
        <p:spPr>
          <a:xfrm>
            <a:off x="626200" y="4015175"/>
            <a:ext cx="2870400" cy="27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“Créer un volume Docker”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qu’un conteneur ?</a:t>
            </a:r>
            <a:endParaRPr/>
          </a:p>
        </p:txBody>
      </p:sp>
      <p:sp>
        <p:nvSpPr>
          <p:cNvPr id="421" name="Google Shape;421;p28"/>
          <p:cNvSpPr/>
          <p:nvPr/>
        </p:nvSpPr>
        <p:spPr>
          <a:xfrm>
            <a:off x="3969888" y="183625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pic>
        <p:nvPicPr>
          <p:cNvPr id="422" name="Google Shape;422;p28"/>
          <p:cNvPicPr preferRelativeResize="0"/>
          <p:nvPr/>
        </p:nvPicPr>
        <p:blipFill>
          <a:blip r:embed="rId3">
            <a:alphaModFix/>
          </a:blip>
          <a:stretch>
            <a:fillRect/>
          </a:stretch>
        </p:blipFill>
        <p:spPr>
          <a:xfrm>
            <a:off x="0" y="2138113"/>
            <a:ext cx="4235050" cy="1988500"/>
          </a:xfrm>
          <a:prstGeom prst="rect">
            <a:avLst/>
          </a:prstGeom>
          <a:noFill/>
          <a:ln>
            <a:noFill/>
          </a:ln>
        </p:spPr>
      </p:pic>
      <p:pic>
        <p:nvPicPr>
          <p:cNvPr id="423" name="Google Shape;423;p28"/>
          <p:cNvPicPr preferRelativeResize="0"/>
          <p:nvPr/>
        </p:nvPicPr>
        <p:blipFill>
          <a:blip r:embed="rId4">
            <a:alphaModFix/>
          </a:blip>
          <a:stretch>
            <a:fillRect/>
          </a:stretch>
        </p:blipFill>
        <p:spPr>
          <a:xfrm>
            <a:off x="5658472" y="2138126"/>
            <a:ext cx="3312728" cy="1988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volumes Docker</a:t>
            </a:r>
            <a:endParaRPr/>
          </a:p>
        </p:txBody>
      </p:sp>
      <p:sp>
        <p:nvSpPr>
          <p:cNvPr id="962" name="Google Shape;962;p64"/>
          <p:cNvSpPr/>
          <p:nvPr/>
        </p:nvSpPr>
        <p:spPr>
          <a:xfrm>
            <a:off x="7430375" y="2264700"/>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963" name="Google Shape;963;p64"/>
          <p:cNvSpPr/>
          <p:nvPr/>
        </p:nvSpPr>
        <p:spPr>
          <a:xfrm>
            <a:off x="987250" y="2324100"/>
            <a:ext cx="2148300" cy="139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Volume externe</a:t>
            </a:r>
            <a:endParaRPr b="1">
              <a:latin typeface="Lato"/>
              <a:ea typeface="Lato"/>
              <a:cs typeface="Lato"/>
              <a:sym typeface="Lato"/>
            </a:endParaRPr>
          </a:p>
          <a:p>
            <a:pPr indent="0" lvl="0" marL="0" rtl="0" algn="ctr">
              <a:spcBef>
                <a:spcPts val="0"/>
              </a:spcBef>
              <a:spcAft>
                <a:spcPts val="0"/>
              </a:spcAft>
              <a:buNone/>
            </a:pPr>
            <a:r>
              <a:rPr b="1" lang="fr">
                <a:latin typeface="Lato"/>
                <a:ea typeface="Lato"/>
                <a:cs typeface="Lato"/>
                <a:sym typeface="Lato"/>
              </a:rPr>
              <a:t>persistant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964" name="Google Shape;964;p64"/>
          <p:cNvSpPr/>
          <p:nvPr/>
        </p:nvSpPr>
        <p:spPr>
          <a:xfrm>
            <a:off x="3417725" y="3599975"/>
            <a:ext cx="3822300" cy="35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docker run -v myvolume:/data myimage:1.0</a:t>
            </a:r>
            <a:endParaRPr b="1">
              <a:latin typeface="Lato"/>
              <a:ea typeface="Lato"/>
              <a:cs typeface="Lato"/>
              <a:sym typeface="Lato"/>
            </a:endParaRPr>
          </a:p>
        </p:txBody>
      </p:sp>
      <p:sp>
        <p:nvSpPr>
          <p:cNvPr id="965" name="Google Shape;965;p64"/>
          <p:cNvSpPr/>
          <p:nvPr/>
        </p:nvSpPr>
        <p:spPr>
          <a:xfrm>
            <a:off x="1067925" y="29779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Base de Données </a:t>
            </a:r>
            <a:endParaRPr sz="1200">
              <a:latin typeface="Lato"/>
              <a:ea typeface="Lato"/>
              <a:cs typeface="Lato"/>
              <a:sym typeface="Lato"/>
            </a:endParaRPr>
          </a:p>
        </p:txBody>
      </p:sp>
      <p:sp>
        <p:nvSpPr>
          <p:cNvPr id="966" name="Google Shape;966;p64"/>
          <p:cNvSpPr/>
          <p:nvPr/>
        </p:nvSpPr>
        <p:spPr>
          <a:xfrm>
            <a:off x="1067925" y="3299550"/>
            <a:ext cx="1985700" cy="279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Fichiers de configuration</a:t>
            </a:r>
            <a:endParaRPr sz="1200">
              <a:latin typeface="Lato"/>
              <a:ea typeface="Lato"/>
              <a:cs typeface="Lato"/>
              <a:sym typeface="Lato"/>
            </a:endParaRPr>
          </a:p>
        </p:txBody>
      </p:sp>
      <p:sp>
        <p:nvSpPr>
          <p:cNvPr id="967" name="Google Shape;967;p64"/>
          <p:cNvSpPr/>
          <p:nvPr/>
        </p:nvSpPr>
        <p:spPr>
          <a:xfrm>
            <a:off x="889775" y="2207775"/>
            <a:ext cx="2337600" cy="16338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8" name="Google Shape;968;p64"/>
          <p:cNvSpPr/>
          <p:nvPr/>
        </p:nvSpPr>
        <p:spPr>
          <a:xfrm>
            <a:off x="3417725" y="3172825"/>
            <a:ext cx="3822300" cy="27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“Monter un volume Docker” </a:t>
            </a:r>
            <a:endParaRPr>
              <a:latin typeface="Lato"/>
              <a:ea typeface="Lato"/>
              <a:cs typeface="Lato"/>
              <a:sym typeface="Lato"/>
            </a:endParaRPr>
          </a:p>
        </p:txBody>
      </p:sp>
      <p:cxnSp>
        <p:nvCxnSpPr>
          <p:cNvPr id="969" name="Google Shape;969;p64"/>
          <p:cNvCxnSpPr>
            <a:stCxn id="967" idx="3"/>
            <a:endCxn id="962" idx="2"/>
          </p:cNvCxnSpPr>
          <p:nvPr/>
        </p:nvCxnSpPr>
        <p:spPr>
          <a:xfrm>
            <a:off x="3227375" y="3024675"/>
            <a:ext cx="4203000" cy="0"/>
          </a:xfrm>
          <a:prstGeom prst="straightConnector1">
            <a:avLst/>
          </a:prstGeom>
          <a:noFill/>
          <a:ln cap="flat" cmpd="sng" w="19050">
            <a:solidFill>
              <a:srgbClr val="FF0000"/>
            </a:solidFill>
            <a:prstDash val="dash"/>
            <a:round/>
            <a:headEnd len="med" w="med" type="none"/>
            <a:tailEnd len="med" w="med" type="triangle"/>
          </a:ln>
        </p:spPr>
      </p:cxnSp>
      <p:sp>
        <p:nvSpPr>
          <p:cNvPr id="970" name="Google Shape;970;p64"/>
          <p:cNvSpPr txBox="1"/>
          <p:nvPr>
            <p:ph idx="1" type="body"/>
          </p:nvPr>
        </p:nvSpPr>
        <p:spPr>
          <a:xfrm>
            <a:off x="1388300" y="4101225"/>
            <a:ext cx="70389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commande monte un volume Docker “myvolume” dans le conteneur et le rend accessible dans le répertoire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Travailler avec des réseaux Docker</a:t>
            </a:r>
            <a:endParaRPr/>
          </a:p>
        </p:txBody>
      </p:sp>
      <p:sp>
        <p:nvSpPr>
          <p:cNvPr id="976" name="Google Shape;976;p6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fr"/>
              <a:t>Les réseaux Docker permettent aux conteneurs de communiquer entre eux et avec le monde extérieur. Vous pouvez créer des réseaux Docker pour isoler vos applications et les protéger contre les attaques.</a:t>
            </a:r>
            <a:endParaRPr/>
          </a:p>
          <a:p>
            <a:pPr indent="0" lvl="0" marL="0" rtl="0" algn="l">
              <a:spcBef>
                <a:spcPts val="1200"/>
              </a:spcBef>
              <a:spcAft>
                <a:spcPts val="0"/>
              </a:spcAft>
              <a:buNone/>
            </a:pPr>
            <a:r>
              <a:rPr lang="fr"/>
              <a:t>Pour créer un réseau Docker, vous pouvez utiliser la commande </a:t>
            </a:r>
            <a:r>
              <a:rPr b="1" lang="fr"/>
              <a:t>docker network create.</a:t>
            </a:r>
            <a:r>
              <a:rPr lang="fr"/>
              <a:t> Par exemple :</a:t>
            </a:r>
            <a:endParaRPr/>
          </a:p>
          <a:p>
            <a:pPr indent="0" lvl="0" marL="0" rtl="0" algn="l">
              <a:spcBef>
                <a:spcPts val="1200"/>
              </a:spcBef>
              <a:spcAft>
                <a:spcPts val="0"/>
              </a:spcAft>
              <a:buNone/>
            </a:pPr>
            <a:r>
              <a:rPr b="1" lang="fr"/>
              <a:t>docker network create mynetwork</a:t>
            </a:r>
            <a:endParaRPr b="1"/>
          </a:p>
          <a:p>
            <a:pPr indent="0" lvl="0" marL="0" rtl="0" algn="l">
              <a:spcBef>
                <a:spcPts val="1200"/>
              </a:spcBef>
              <a:spcAft>
                <a:spcPts val="0"/>
              </a:spcAft>
              <a:buNone/>
            </a:pPr>
            <a:r>
              <a:rPr lang="fr"/>
              <a:t>Cette commande crée un réseau Docker appelé </a:t>
            </a:r>
            <a:r>
              <a:rPr b="1" lang="fr"/>
              <a:t>mynetwork</a:t>
            </a:r>
            <a:r>
              <a:rPr lang="fr"/>
              <a:t>.</a:t>
            </a:r>
            <a:endParaRPr/>
          </a:p>
          <a:p>
            <a:pPr indent="0" lvl="0" marL="0" rtl="0" algn="l">
              <a:spcBef>
                <a:spcPts val="1200"/>
              </a:spcBef>
              <a:spcAft>
                <a:spcPts val="0"/>
              </a:spcAft>
              <a:buNone/>
            </a:pPr>
            <a:r>
              <a:rPr lang="fr"/>
              <a:t>Pour exécuter un conteneur Docker sur un réseau spécifique, vous pouvez utiliser l’option </a:t>
            </a:r>
            <a:r>
              <a:rPr b="1" lang="fr"/>
              <a:t>--network</a:t>
            </a:r>
            <a:r>
              <a:rPr lang="fr"/>
              <a:t> avec la commande </a:t>
            </a:r>
            <a:r>
              <a:rPr b="1" lang="fr"/>
              <a:t>docker run</a:t>
            </a:r>
            <a:r>
              <a:rPr lang="fr"/>
              <a:t>. Par exemple :</a:t>
            </a:r>
            <a:endParaRPr/>
          </a:p>
          <a:p>
            <a:pPr indent="0" lvl="0" marL="0" rtl="0" algn="l">
              <a:spcBef>
                <a:spcPts val="1200"/>
              </a:spcBef>
              <a:spcAft>
                <a:spcPts val="0"/>
              </a:spcAft>
              <a:buNone/>
            </a:pPr>
            <a:r>
              <a:rPr b="1" lang="fr"/>
              <a:t>docker run –network mynetwork myimage:1.0</a:t>
            </a:r>
            <a:endParaRPr b="1"/>
          </a:p>
          <a:p>
            <a:pPr indent="0" lvl="0" marL="0" rtl="0" algn="l">
              <a:spcBef>
                <a:spcPts val="1200"/>
              </a:spcBef>
              <a:spcAft>
                <a:spcPts val="1200"/>
              </a:spcAft>
              <a:buNone/>
            </a:pPr>
            <a:r>
              <a:rPr lang="fr"/>
              <a:t>Cette commande exécute un conteneur à partir de l’image </a:t>
            </a:r>
            <a:r>
              <a:rPr b="1" lang="fr"/>
              <a:t>myimage:1.0</a:t>
            </a:r>
            <a:r>
              <a:rPr lang="fr"/>
              <a:t> sur le réseau </a:t>
            </a:r>
            <a:r>
              <a:rPr b="1" lang="fr"/>
              <a:t>mynetwork</a:t>
            </a:r>
            <a:r>
              <a:rPr lang="f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Limites et alternatives à Docker</a:t>
            </a:r>
            <a:endParaRPr/>
          </a:p>
        </p:txBody>
      </p:sp>
      <p:sp>
        <p:nvSpPr>
          <p:cNvPr id="982" name="Google Shape;982;p6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Docker peut être plus difficile à mettre en place que d’autres technologies de virtualisation, en particulier pour les utilisateurs débutants.</a:t>
            </a:r>
            <a:endParaRPr/>
          </a:p>
          <a:p>
            <a:pPr indent="0" lvl="0" marL="0" rtl="0" algn="l">
              <a:spcBef>
                <a:spcPts val="1200"/>
              </a:spcBef>
              <a:spcAft>
                <a:spcPts val="0"/>
              </a:spcAft>
              <a:buNone/>
            </a:pPr>
            <a:r>
              <a:rPr lang="fr"/>
              <a:t>Les conteneurs Docker partagent le même noyau de système d’exploitation, ce qui peut créer des problèmes de sécurité si le noyau est compromis.</a:t>
            </a:r>
            <a:endParaRPr/>
          </a:p>
          <a:p>
            <a:pPr indent="0" lvl="0" marL="0" rtl="0" algn="l">
              <a:spcBef>
                <a:spcPts val="1200"/>
              </a:spcBef>
              <a:spcAft>
                <a:spcPts val="0"/>
              </a:spcAft>
              <a:buNone/>
            </a:pPr>
            <a:r>
              <a:rPr lang="fr"/>
              <a:t>Les conteneurs Docker peuvent être moins isolés que les machines virtuelles, ce qui peut causer des problèmes de performance ou de sécurité dans certaines situations.</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Stratégies de déploiement (blue-green, canary..)</a:t>
            </a:r>
            <a:endParaRPr/>
          </a:p>
        </p:txBody>
      </p:sp>
      <p:sp>
        <p:nvSpPr>
          <p:cNvPr id="988" name="Google Shape;988;p67"/>
          <p:cNvSpPr/>
          <p:nvPr/>
        </p:nvSpPr>
        <p:spPr>
          <a:xfrm>
            <a:off x="660475"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Blue-Green</a:t>
            </a:r>
            <a:endParaRPr>
              <a:latin typeface="Lato"/>
              <a:ea typeface="Lato"/>
              <a:cs typeface="Lato"/>
              <a:sym typeface="Lato"/>
            </a:endParaRPr>
          </a:p>
        </p:txBody>
      </p:sp>
      <p:sp>
        <p:nvSpPr>
          <p:cNvPr id="989" name="Google Shape;989;p67"/>
          <p:cNvSpPr/>
          <p:nvPr/>
        </p:nvSpPr>
        <p:spPr>
          <a:xfrm>
            <a:off x="3347663"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Canary</a:t>
            </a:r>
            <a:endParaRPr>
              <a:latin typeface="Lato"/>
              <a:ea typeface="Lato"/>
              <a:cs typeface="Lato"/>
              <a:sym typeface="Lato"/>
            </a:endParaRPr>
          </a:p>
        </p:txBody>
      </p:sp>
      <p:sp>
        <p:nvSpPr>
          <p:cNvPr id="990" name="Google Shape;990;p67"/>
          <p:cNvSpPr/>
          <p:nvPr/>
        </p:nvSpPr>
        <p:spPr>
          <a:xfrm>
            <a:off x="6034850" y="2441675"/>
            <a:ext cx="2361600" cy="87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Déploiement progressif</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(Rolling)</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996" name="Google Shape;996;p68"/>
          <p:cNvSpPr txBox="1"/>
          <p:nvPr>
            <p:ph idx="1" type="body"/>
          </p:nvPr>
        </p:nvSpPr>
        <p:spPr>
          <a:xfrm>
            <a:off x="3562350" y="1307850"/>
            <a:ext cx="2019300" cy="38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r"/>
              <a:t>Déploiement blue-green </a:t>
            </a:r>
            <a:endParaRPr/>
          </a:p>
        </p:txBody>
      </p:sp>
      <p:sp>
        <p:nvSpPr>
          <p:cNvPr id="997" name="Google Shape;997;p68"/>
          <p:cNvSpPr/>
          <p:nvPr/>
        </p:nvSpPr>
        <p:spPr>
          <a:xfrm>
            <a:off x="3332000" y="2326850"/>
            <a:ext cx="2755500" cy="7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Instance de l’application</a:t>
            </a:r>
            <a:endParaRPr>
              <a:latin typeface="Lato"/>
              <a:ea typeface="Lato"/>
              <a:cs typeface="Lato"/>
              <a:sym typeface="Lato"/>
            </a:endParaRPr>
          </a:p>
        </p:txBody>
      </p:sp>
      <p:sp>
        <p:nvSpPr>
          <p:cNvPr id="998" name="Google Shape;998;p68"/>
          <p:cNvSpPr/>
          <p:nvPr/>
        </p:nvSpPr>
        <p:spPr>
          <a:xfrm>
            <a:off x="3332000" y="3235100"/>
            <a:ext cx="2755500" cy="775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Instance de l’application</a:t>
            </a:r>
            <a:endParaRPr>
              <a:solidFill>
                <a:schemeClr val="lt1"/>
              </a:solidFill>
              <a:latin typeface="Lato"/>
              <a:ea typeface="Lato"/>
              <a:cs typeface="Lato"/>
              <a:sym typeface="Lato"/>
            </a:endParaRPr>
          </a:p>
        </p:txBody>
      </p:sp>
      <p:sp>
        <p:nvSpPr>
          <p:cNvPr id="999" name="Google Shape;999;p68"/>
          <p:cNvSpPr/>
          <p:nvPr/>
        </p:nvSpPr>
        <p:spPr>
          <a:xfrm>
            <a:off x="2686550" y="2877613"/>
            <a:ext cx="4046400" cy="602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parallèle</a:t>
            </a:r>
            <a:endParaRPr>
              <a:latin typeface="Lato"/>
              <a:ea typeface="Lato"/>
              <a:cs typeface="Lato"/>
              <a:sym typeface="Lato"/>
            </a:endParaRPr>
          </a:p>
        </p:txBody>
      </p:sp>
      <p:sp>
        <p:nvSpPr>
          <p:cNvPr id="1000" name="Google Shape;1000;p68"/>
          <p:cNvSpPr/>
          <p:nvPr/>
        </p:nvSpPr>
        <p:spPr>
          <a:xfrm>
            <a:off x="2286000" y="2122700"/>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à jour</a:t>
            </a:r>
            <a:endParaRPr>
              <a:latin typeface="Lato"/>
              <a:ea typeface="Lato"/>
              <a:cs typeface="Lato"/>
              <a:sym typeface="Lato"/>
            </a:endParaRPr>
          </a:p>
        </p:txBody>
      </p:sp>
      <p:sp>
        <p:nvSpPr>
          <p:cNvPr id="1001" name="Google Shape;1001;p68"/>
          <p:cNvSpPr/>
          <p:nvPr/>
        </p:nvSpPr>
        <p:spPr>
          <a:xfrm>
            <a:off x="5448975" y="2122700"/>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Evolutions</a:t>
            </a:r>
            <a:endParaRPr>
              <a:latin typeface="Lato"/>
              <a:ea typeface="Lato"/>
              <a:cs typeface="Lato"/>
              <a:sym typeface="Lato"/>
            </a:endParaRPr>
          </a:p>
        </p:txBody>
      </p:sp>
      <p:sp>
        <p:nvSpPr>
          <p:cNvPr id="1002" name="Google Shape;1002;p68"/>
          <p:cNvSpPr/>
          <p:nvPr/>
        </p:nvSpPr>
        <p:spPr>
          <a:xfrm>
            <a:off x="228600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003" name="Google Shape;1003;p68"/>
          <p:cNvSpPr/>
          <p:nvPr/>
        </p:nvSpPr>
        <p:spPr>
          <a:xfrm>
            <a:off x="548980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nominale</a:t>
            </a:r>
            <a:endParaRPr sz="1200">
              <a:latin typeface="Lato"/>
              <a:ea typeface="Lato"/>
              <a:cs typeface="Lato"/>
              <a:sym typeface="Lato"/>
            </a:endParaRPr>
          </a:p>
        </p:txBody>
      </p:sp>
      <p:sp>
        <p:nvSpPr>
          <p:cNvPr id="1004" name="Google Shape;1004;p68"/>
          <p:cNvSpPr/>
          <p:nvPr/>
        </p:nvSpPr>
        <p:spPr>
          <a:xfrm>
            <a:off x="796025" y="28166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cxnSp>
        <p:nvCxnSpPr>
          <p:cNvPr id="1005" name="Google Shape;1005;p68"/>
          <p:cNvCxnSpPr>
            <a:stCxn id="1004" idx="3"/>
            <a:endCxn id="998" idx="1"/>
          </p:cNvCxnSpPr>
          <p:nvPr/>
        </p:nvCxnSpPr>
        <p:spPr>
          <a:xfrm>
            <a:off x="1816625" y="3189125"/>
            <a:ext cx="1515300" cy="433800"/>
          </a:xfrm>
          <a:prstGeom prst="straightConnector1">
            <a:avLst/>
          </a:prstGeom>
          <a:noFill/>
          <a:ln cap="flat" cmpd="sng" w="19050">
            <a:solidFill>
              <a:srgbClr val="FF0000"/>
            </a:solidFill>
            <a:prstDash val="solid"/>
            <a:round/>
            <a:headEnd len="med" w="med" type="none"/>
            <a:tailEnd len="med" w="med" type="stealth"/>
          </a:ln>
        </p:spPr>
      </p:cxnSp>
      <p:sp>
        <p:nvSpPr>
          <p:cNvPr id="1006" name="Google Shape;1006;p68"/>
          <p:cNvSpPr/>
          <p:nvPr/>
        </p:nvSpPr>
        <p:spPr>
          <a:xfrm>
            <a:off x="2122700" y="3325450"/>
            <a:ext cx="4929300" cy="10221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1007" name="Google Shape;1007;p68"/>
          <p:cNvSpPr txBox="1"/>
          <p:nvPr/>
        </p:nvSpPr>
        <p:spPr>
          <a:xfrm>
            <a:off x="3842289" y="4347555"/>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Instance “live”</a:t>
            </a:r>
            <a:endParaRPr b="1" sz="1300">
              <a:solidFill>
                <a:srgbClr val="FF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1013" name="Google Shape;1013;p69"/>
          <p:cNvSpPr txBox="1"/>
          <p:nvPr>
            <p:ph idx="1" type="body"/>
          </p:nvPr>
        </p:nvSpPr>
        <p:spPr>
          <a:xfrm>
            <a:off x="3562350" y="1307850"/>
            <a:ext cx="2019300" cy="387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r"/>
              <a:t>Déploiement blue-green </a:t>
            </a:r>
            <a:endParaRPr/>
          </a:p>
        </p:txBody>
      </p:sp>
      <p:sp>
        <p:nvSpPr>
          <p:cNvPr id="1014" name="Google Shape;1014;p69"/>
          <p:cNvSpPr/>
          <p:nvPr/>
        </p:nvSpPr>
        <p:spPr>
          <a:xfrm>
            <a:off x="3332000" y="2326850"/>
            <a:ext cx="2755500" cy="77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Instance de l’application</a:t>
            </a:r>
            <a:endParaRPr>
              <a:latin typeface="Lato"/>
              <a:ea typeface="Lato"/>
              <a:cs typeface="Lato"/>
              <a:sym typeface="Lato"/>
            </a:endParaRPr>
          </a:p>
        </p:txBody>
      </p:sp>
      <p:sp>
        <p:nvSpPr>
          <p:cNvPr id="1015" name="Google Shape;1015;p69"/>
          <p:cNvSpPr/>
          <p:nvPr/>
        </p:nvSpPr>
        <p:spPr>
          <a:xfrm>
            <a:off x="3332000" y="3235100"/>
            <a:ext cx="2755500" cy="775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Instance de l’application</a:t>
            </a:r>
            <a:endParaRPr>
              <a:solidFill>
                <a:schemeClr val="lt1"/>
              </a:solidFill>
              <a:latin typeface="Lato"/>
              <a:ea typeface="Lato"/>
              <a:cs typeface="Lato"/>
              <a:sym typeface="Lato"/>
            </a:endParaRPr>
          </a:p>
        </p:txBody>
      </p:sp>
      <p:sp>
        <p:nvSpPr>
          <p:cNvPr id="1016" name="Google Shape;1016;p69"/>
          <p:cNvSpPr/>
          <p:nvPr/>
        </p:nvSpPr>
        <p:spPr>
          <a:xfrm>
            <a:off x="2686550" y="2877613"/>
            <a:ext cx="4046400" cy="602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Exécution parallèle</a:t>
            </a:r>
            <a:endParaRPr>
              <a:latin typeface="Lato"/>
              <a:ea typeface="Lato"/>
              <a:cs typeface="Lato"/>
              <a:sym typeface="Lato"/>
            </a:endParaRPr>
          </a:p>
        </p:txBody>
      </p:sp>
      <p:sp>
        <p:nvSpPr>
          <p:cNvPr id="1017" name="Google Shape;1017;p69"/>
          <p:cNvSpPr/>
          <p:nvPr/>
        </p:nvSpPr>
        <p:spPr>
          <a:xfrm>
            <a:off x="2275775"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à jour</a:t>
            </a:r>
            <a:endParaRPr>
              <a:latin typeface="Lato"/>
              <a:ea typeface="Lato"/>
              <a:cs typeface="Lato"/>
              <a:sym typeface="Lato"/>
            </a:endParaRPr>
          </a:p>
        </p:txBody>
      </p:sp>
      <p:sp>
        <p:nvSpPr>
          <p:cNvPr id="1018" name="Google Shape;1018;p69"/>
          <p:cNvSpPr/>
          <p:nvPr/>
        </p:nvSpPr>
        <p:spPr>
          <a:xfrm>
            <a:off x="5581650" y="3846725"/>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Evolutions</a:t>
            </a:r>
            <a:endParaRPr>
              <a:latin typeface="Lato"/>
              <a:ea typeface="Lato"/>
              <a:cs typeface="Lato"/>
              <a:sym typeface="Lato"/>
            </a:endParaRPr>
          </a:p>
        </p:txBody>
      </p:sp>
      <p:sp>
        <p:nvSpPr>
          <p:cNvPr id="1019" name="Google Shape;1019;p69"/>
          <p:cNvSpPr/>
          <p:nvPr/>
        </p:nvSpPr>
        <p:spPr>
          <a:xfrm>
            <a:off x="2275775" y="2092738"/>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020" name="Google Shape;1020;p69"/>
          <p:cNvSpPr/>
          <p:nvPr/>
        </p:nvSpPr>
        <p:spPr>
          <a:xfrm>
            <a:off x="5581650" y="2092738"/>
            <a:ext cx="1419300" cy="38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nominale</a:t>
            </a:r>
            <a:endParaRPr sz="1200">
              <a:latin typeface="Lato"/>
              <a:ea typeface="Lato"/>
              <a:cs typeface="Lato"/>
              <a:sym typeface="Lato"/>
            </a:endParaRPr>
          </a:p>
        </p:txBody>
      </p:sp>
      <p:sp>
        <p:nvSpPr>
          <p:cNvPr id="1021" name="Google Shape;1021;p69"/>
          <p:cNvSpPr/>
          <p:nvPr/>
        </p:nvSpPr>
        <p:spPr>
          <a:xfrm>
            <a:off x="796025" y="28166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cxnSp>
        <p:nvCxnSpPr>
          <p:cNvPr id="1022" name="Google Shape;1022;p69"/>
          <p:cNvCxnSpPr>
            <a:stCxn id="1021" idx="3"/>
            <a:endCxn id="1014" idx="1"/>
          </p:cNvCxnSpPr>
          <p:nvPr/>
        </p:nvCxnSpPr>
        <p:spPr>
          <a:xfrm flipH="1" rot="10800000">
            <a:off x="1816625" y="2714525"/>
            <a:ext cx="1515300" cy="474600"/>
          </a:xfrm>
          <a:prstGeom prst="straightConnector1">
            <a:avLst/>
          </a:prstGeom>
          <a:noFill/>
          <a:ln cap="flat" cmpd="sng" w="19050">
            <a:solidFill>
              <a:srgbClr val="FF0000"/>
            </a:solidFill>
            <a:prstDash val="solid"/>
            <a:round/>
            <a:headEnd len="med" w="med" type="none"/>
            <a:tailEnd len="med" w="med" type="stealth"/>
          </a:ln>
        </p:spPr>
      </p:cxnSp>
      <p:sp>
        <p:nvSpPr>
          <p:cNvPr id="1023" name="Google Shape;1023;p69"/>
          <p:cNvSpPr/>
          <p:nvPr/>
        </p:nvSpPr>
        <p:spPr>
          <a:xfrm>
            <a:off x="2245100" y="1876050"/>
            <a:ext cx="4929300" cy="10221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1024" name="Google Shape;1024;p69"/>
          <p:cNvSpPr txBox="1"/>
          <p:nvPr/>
        </p:nvSpPr>
        <p:spPr>
          <a:xfrm>
            <a:off x="3704539" y="1571705"/>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Instance “live”</a:t>
            </a:r>
            <a:endParaRPr b="1" sz="1300">
              <a:solidFill>
                <a:srgbClr val="FF0000"/>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différentes techniques de déploiements</a:t>
            </a:r>
            <a:endParaRPr/>
          </a:p>
        </p:txBody>
      </p:sp>
      <p:sp>
        <p:nvSpPr>
          <p:cNvPr id="1030" name="Google Shape;1030;p70"/>
          <p:cNvSpPr txBox="1"/>
          <p:nvPr>
            <p:ph idx="1" type="body"/>
          </p:nvPr>
        </p:nvSpPr>
        <p:spPr>
          <a:xfrm>
            <a:off x="1297500" y="1307850"/>
            <a:ext cx="7038900" cy="12900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fr"/>
              <a:t>Le déploiement blue-green est souvent utilisé en conjonction avec des outils de gestion de conteneurs pour automatiser les tâches de déploiement et de gestion des instances. Il est également utilisé pour les déploiements sur des plateformes cloud, qui offrent des fonctionnalités pour automatiser les tâches de déploiement, de scalabilité et de gestion des instances.</a:t>
            </a:r>
            <a:endParaRPr/>
          </a:p>
        </p:txBody>
      </p:sp>
      <p:sp>
        <p:nvSpPr>
          <p:cNvPr id="1031" name="Google Shape;1031;p70"/>
          <p:cNvSpPr/>
          <p:nvPr/>
        </p:nvSpPr>
        <p:spPr>
          <a:xfrm>
            <a:off x="6360850" y="2684000"/>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32" name="Google Shape;1032;p70"/>
          <p:cNvSpPr/>
          <p:nvPr/>
        </p:nvSpPr>
        <p:spPr>
          <a:xfrm>
            <a:off x="6360838" y="3591600"/>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33" name="Google Shape;1033;p70"/>
          <p:cNvSpPr/>
          <p:nvPr/>
        </p:nvSpPr>
        <p:spPr>
          <a:xfrm>
            <a:off x="4273838" y="3194275"/>
            <a:ext cx="1020600" cy="744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Load</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Balancer</a:t>
            </a:r>
            <a:endParaRPr>
              <a:solidFill>
                <a:schemeClr val="lt1"/>
              </a:solidFill>
              <a:latin typeface="Lato"/>
              <a:ea typeface="Lato"/>
              <a:cs typeface="Lato"/>
              <a:sym typeface="Lato"/>
            </a:endParaRPr>
          </a:p>
        </p:txBody>
      </p:sp>
      <p:sp>
        <p:nvSpPr>
          <p:cNvPr id="1034" name="Google Shape;1034;p70"/>
          <p:cNvSpPr/>
          <p:nvPr/>
        </p:nvSpPr>
        <p:spPr>
          <a:xfrm>
            <a:off x="2385163" y="3194275"/>
            <a:ext cx="1020600" cy="7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Lato"/>
                <a:ea typeface="Lato"/>
                <a:cs typeface="Lato"/>
                <a:sym typeface="Lato"/>
              </a:rPr>
              <a:t>DNS</a:t>
            </a:r>
            <a:endParaRPr>
              <a:solidFill>
                <a:schemeClr val="dk1"/>
              </a:solidFill>
              <a:latin typeface="Lato"/>
              <a:ea typeface="Lato"/>
              <a:cs typeface="Lato"/>
              <a:sym typeface="Lato"/>
            </a:endParaRPr>
          </a:p>
        </p:txBody>
      </p:sp>
      <p:cxnSp>
        <p:nvCxnSpPr>
          <p:cNvPr id="1035" name="Google Shape;1035;p70"/>
          <p:cNvCxnSpPr>
            <a:stCxn id="1034" idx="3"/>
            <a:endCxn id="1033" idx="1"/>
          </p:cNvCxnSpPr>
          <p:nvPr/>
        </p:nvCxnSpPr>
        <p:spPr>
          <a:xfrm>
            <a:off x="3405763" y="3566725"/>
            <a:ext cx="868200" cy="0"/>
          </a:xfrm>
          <a:prstGeom prst="straightConnector1">
            <a:avLst/>
          </a:prstGeom>
          <a:noFill/>
          <a:ln cap="flat" cmpd="sng" w="28575">
            <a:solidFill>
              <a:schemeClr val="dk2"/>
            </a:solidFill>
            <a:prstDash val="solid"/>
            <a:round/>
            <a:headEnd len="med" w="med" type="none"/>
            <a:tailEnd len="med" w="med" type="triangle"/>
          </a:ln>
        </p:spPr>
      </p:cxnSp>
      <p:cxnSp>
        <p:nvCxnSpPr>
          <p:cNvPr id="1036" name="Google Shape;1036;p70"/>
          <p:cNvCxnSpPr>
            <a:stCxn id="1033" idx="3"/>
            <a:endCxn id="1031" idx="2"/>
          </p:cNvCxnSpPr>
          <p:nvPr/>
        </p:nvCxnSpPr>
        <p:spPr>
          <a:xfrm flipH="1" rot="10800000">
            <a:off x="5294438" y="3081925"/>
            <a:ext cx="1066500" cy="484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70"/>
          <p:cNvCxnSpPr>
            <a:stCxn id="1033" idx="3"/>
            <a:endCxn id="1032" idx="2"/>
          </p:cNvCxnSpPr>
          <p:nvPr/>
        </p:nvCxnSpPr>
        <p:spPr>
          <a:xfrm>
            <a:off x="5294438" y="3566725"/>
            <a:ext cx="1066500" cy="423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1043" name="Google Shape;1043;p7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Rolling upgrade consiste à installer une nouvelle version de l’application d’une façon séquentielle en procédant par une ou plusieurs instances. Ce mode assure la continuité de service, car il ne traite qu’une partie de l’infrastructure à la fois.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1049" name="Google Shape;1049;p72"/>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0" name="Google Shape;1050;p72"/>
          <p:cNvSpPr/>
          <p:nvPr/>
        </p:nvSpPr>
        <p:spPr>
          <a:xfrm>
            <a:off x="50499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1" name="Google Shape;1051;p72"/>
          <p:cNvSpPr/>
          <p:nvPr/>
        </p:nvSpPr>
        <p:spPr>
          <a:xfrm>
            <a:off x="50499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2" name="Google Shape;1052;p72"/>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3" name="Google Shape;1053;p72"/>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4" name="Google Shape;1054;p72"/>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1055" name="Google Shape;1055;p72"/>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1056" name="Google Shape;1056;p72"/>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057" name="Google Shape;1057;p72"/>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8" name="Google Shape;1058;p72"/>
          <p:cNvSpPr/>
          <p:nvPr/>
        </p:nvSpPr>
        <p:spPr>
          <a:xfrm>
            <a:off x="60606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59" name="Google Shape;1059;p72"/>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1060" name="Google Shape;1060;p72"/>
          <p:cNvCxnSpPr>
            <a:stCxn id="1056" idx="3"/>
            <a:endCxn id="1049" idx="2"/>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1061" name="Google Shape;1061;p72"/>
          <p:cNvCxnSpPr>
            <a:stCxn id="1056" idx="3"/>
            <a:endCxn id="1050" idx="2"/>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062" name="Google Shape;1062;p72"/>
          <p:cNvCxnSpPr>
            <a:stCxn id="1056" idx="3"/>
            <a:endCxn id="1051" idx="2"/>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063" name="Google Shape;1063;p72"/>
          <p:cNvCxnSpPr>
            <a:stCxn id="1056" idx="3"/>
            <a:endCxn id="1052" idx="2"/>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1069" name="Google Shape;1069;p73"/>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0" name="Google Shape;1070;p73"/>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1" name="Google Shape;1071;p73"/>
          <p:cNvSpPr/>
          <p:nvPr/>
        </p:nvSpPr>
        <p:spPr>
          <a:xfrm>
            <a:off x="50499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2" name="Google Shape;1072;p73"/>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3" name="Google Shape;1073;p73"/>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4" name="Google Shape;1074;p73"/>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1075" name="Google Shape;1075;p73"/>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1076" name="Google Shape;1076;p73"/>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077" name="Google Shape;1077;p73"/>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8" name="Google Shape;1078;p73"/>
          <p:cNvSpPr/>
          <p:nvPr/>
        </p:nvSpPr>
        <p:spPr>
          <a:xfrm>
            <a:off x="6060613" y="307161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79" name="Google Shape;1079;p73"/>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1080" name="Google Shape;1080;p73"/>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1081" name="Google Shape;1081;p73"/>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082" name="Google Shape;1082;p73"/>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083" name="Google Shape;1083;p73"/>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à la conteneurisation</a:t>
            </a:r>
            <a:endParaRPr/>
          </a:p>
          <a:p>
            <a:pPr indent="0" lvl="0" marL="0" rtl="0" algn="l">
              <a:spcBef>
                <a:spcPts val="0"/>
              </a:spcBef>
              <a:spcAft>
                <a:spcPts val="0"/>
              </a:spcAft>
              <a:buNone/>
            </a:pPr>
            <a:r>
              <a:rPr lang="fr"/>
              <a:t>Qu’est ce qu’un conteneur ? </a:t>
            </a:r>
            <a:endParaRPr/>
          </a:p>
        </p:txBody>
      </p:sp>
      <p:sp>
        <p:nvSpPr>
          <p:cNvPr id="429" name="Google Shape;429;p29"/>
          <p:cNvSpPr txBox="1"/>
          <p:nvPr>
            <p:ph idx="1" type="body"/>
          </p:nvPr>
        </p:nvSpPr>
        <p:spPr>
          <a:xfrm>
            <a:off x="5643575" y="1914875"/>
            <a:ext cx="3092100" cy="2094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Un conteneur est un environnement logiciel qui permet de lancer et exécuter des applications de manière isolée et autonome. Il encapsule les applications, leurs dépendances et leur configuration dans un environnement qui peut être facilement déplacé d’un système à un autre. </a:t>
            </a:r>
            <a:endParaRPr/>
          </a:p>
        </p:txBody>
      </p:sp>
      <p:sp>
        <p:nvSpPr>
          <p:cNvPr id="430" name="Google Shape;430;p29"/>
          <p:cNvSpPr/>
          <p:nvPr/>
        </p:nvSpPr>
        <p:spPr>
          <a:xfrm>
            <a:off x="3969888" y="195940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sp>
        <p:nvSpPr>
          <p:cNvPr id="431" name="Google Shape;431;p29"/>
          <p:cNvSpPr/>
          <p:nvPr/>
        </p:nvSpPr>
        <p:spPr>
          <a:xfrm>
            <a:off x="1214450" y="2479925"/>
            <a:ext cx="169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Application</a:t>
            </a:r>
            <a:endParaRPr>
              <a:latin typeface="Lato"/>
              <a:ea typeface="Lato"/>
              <a:cs typeface="Lato"/>
              <a:sym typeface="Lato"/>
            </a:endParaRPr>
          </a:p>
        </p:txBody>
      </p:sp>
      <p:cxnSp>
        <p:nvCxnSpPr>
          <p:cNvPr id="432" name="Google Shape;432;p29"/>
          <p:cNvCxnSpPr>
            <a:stCxn id="431" idx="3"/>
            <a:endCxn id="430" idx="2"/>
          </p:cNvCxnSpPr>
          <p:nvPr/>
        </p:nvCxnSpPr>
        <p:spPr>
          <a:xfrm>
            <a:off x="2908550" y="2668775"/>
            <a:ext cx="1061400" cy="5868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433" name="Google Shape;433;p29"/>
          <p:cNvSpPr/>
          <p:nvPr/>
        </p:nvSpPr>
        <p:spPr>
          <a:xfrm>
            <a:off x="1214450" y="3458950"/>
            <a:ext cx="169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Dépendances</a:t>
            </a:r>
            <a:endParaRPr>
              <a:latin typeface="Lato"/>
              <a:ea typeface="Lato"/>
              <a:cs typeface="Lato"/>
              <a:sym typeface="Lato"/>
            </a:endParaRPr>
          </a:p>
        </p:txBody>
      </p:sp>
      <p:cxnSp>
        <p:nvCxnSpPr>
          <p:cNvPr id="434" name="Google Shape;434;p29"/>
          <p:cNvCxnSpPr>
            <a:stCxn id="433" idx="3"/>
            <a:endCxn id="430" idx="2"/>
          </p:cNvCxnSpPr>
          <p:nvPr/>
        </p:nvCxnSpPr>
        <p:spPr>
          <a:xfrm flipH="1" rot="10800000">
            <a:off x="2908550" y="3255400"/>
            <a:ext cx="1061400" cy="3924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435" name="Google Shape;435;p29"/>
          <p:cNvSpPr/>
          <p:nvPr/>
        </p:nvSpPr>
        <p:spPr>
          <a:xfrm>
            <a:off x="1020525" y="1959425"/>
            <a:ext cx="2153400" cy="25002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436" name="Google Shape;436;p29"/>
          <p:cNvSpPr txBox="1"/>
          <p:nvPr/>
        </p:nvSpPr>
        <p:spPr>
          <a:xfrm>
            <a:off x="1209364" y="1653980"/>
            <a:ext cx="17349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Environnement isolé</a:t>
            </a:r>
            <a:endParaRPr b="1" sz="1300">
              <a:solidFill>
                <a:srgbClr val="FF0000"/>
              </a:solidFill>
              <a:latin typeface="Lato"/>
              <a:ea typeface="Lato"/>
              <a:cs typeface="Lato"/>
              <a:sym typeface="Lato"/>
            </a:endParaRPr>
          </a:p>
        </p:txBody>
      </p:sp>
      <p:sp>
        <p:nvSpPr>
          <p:cNvPr id="437" name="Google Shape;437;p29"/>
          <p:cNvSpPr/>
          <p:nvPr/>
        </p:nvSpPr>
        <p:spPr>
          <a:xfrm>
            <a:off x="1172925" y="3255575"/>
            <a:ext cx="1847700" cy="785700"/>
          </a:xfrm>
          <a:prstGeom prst="rect">
            <a:avLst/>
          </a:prstGeom>
          <a:noFill/>
          <a:ln cap="flat" cmpd="sng" w="28575">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latin typeface="Lato"/>
              <a:ea typeface="Lato"/>
              <a:cs typeface="Lato"/>
              <a:sym typeface="Lato"/>
            </a:endParaRPr>
          </a:p>
        </p:txBody>
      </p:sp>
      <p:sp>
        <p:nvSpPr>
          <p:cNvPr id="438" name="Google Shape;438;p29"/>
          <p:cNvSpPr txBox="1"/>
          <p:nvPr/>
        </p:nvSpPr>
        <p:spPr>
          <a:xfrm>
            <a:off x="1173650" y="3959698"/>
            <a:ext cx="17757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rgbClr val="42A5F5"/>
                </a:solidFill>
                <a:latin typeface="Lato"/>
                <a:ea typeface="Lato"/>
                <a:cs typeface="Lato"/>
                <a:sym typeface="Lato"/>
              </a:rPr>
              <a:t>Fichier de configuration de conteneur (Dockerfile)</a:t>
            </a:r>
            <a:endParaRPr sz="1000">
              <a:solidFill>
                <a:srgbClr val="42A5F5"/>
              </a:solidFill>
              <a:latin typeface="Lato"/>
              <a:ea typeface="Lato"/>
              <a:cs typeface="Lato"/>
              <a:sym typeface="Lato"/>
            </a:endParaRPr>
          </a:p>
        </p:txBody>
      </p:sp>
      <p:pic>
        <p:nvPicPr>
          <p:cNvPr id="439" name="Google Shape;439;p29"/>
          <p:cNvPicPr preferRelativeResize="0"/>
          <p:nvPr/>
        </p:nvPicPr>
        <p:blipFill>
          <a:blip r:embed="rId3">
            <a:alphaModFix/>
          </a:blip>
          <a:stretch>
            <a:fillRect/>
          </a:stretch>
        </p:blipFill>
        <p:spPr>
          <a:xfrm>
            <a:off x="3243263" y="1364425"/>
            <a:ext cx="2657475" cy="1247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1089" name="Google Shape;1089;p74"/>
          <p:cNvSpPr/>
          <p:nvPr/>
        </p:nvSpPr>
        <p:spPr>
          <a:xfrm>
            <a:off x="50499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0" name="Google Shape;1090;p74"/>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1" name="Google Shape;1091;p74"/>
          <p:cNvSpPr/>
          <p:nvPr/>
        </p:nvSpPr>
        <p:spPr>
          <a:xfrm>
            <a:off x="5049913" y="3071613"/>
            <a:ext cx="887875" cy="796050"/>
          </a:xfrm>
          <a:prstGeom prst="flowChartMagneticDisk">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2" name="Google Shape;1092;p74"/>
          <p:cNvSpPr/>
          <p:nvPr/>
        </p:nvSpPr>
        <p:spPr>
          <a:xfrm>
            <a:off x="50499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3" name="Google Shape;1093;p74"/>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4" name="Google Shape;1094;p74"/>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1095" name="Google Shape;1095;p74"/>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1096" name="Google Shape;1096;p74"/>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097" name="Google Shape;1097;p74"/>
          <p:cNvSpPr/>
          <p:nvPr/>
        </p:nvSpPr>
        <p:spPr>
          <a:xfrm>
            <a:off x="6060613" y="221643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8" name="Google Shape;1098;p74"/>
          <p:cNvSpPr/>
          <p:nvPr/>
        </p:nvSpPr>
        <p:spPr>
          <a:xfrm>
            <a:off x="60606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099" name="Google Shape;1099;p74"/>
          <p:cNvSpPr/>
          <p:nvPr/>
        </p:nvSpPr>
        <p:spPr>
          <a:xfrm>
            <a:off x="6060613" y="3926788"/>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1100" name="Google Shape;1100;p74"/>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1101" name="Google Shape;1101;p74"/>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74"/>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103" name="Google Shape;1103;p74"/>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Rolling-Upgrade</a:t>
            </a:r>
            <a:endParaRPr/>
          </a:p>
        </p:txBody>
      </p:sp>
      <p:sp>
        <p:nvSpPr>
          <p:cNvPr id="1109" name="Google Shape;1109;p75"/>
          <p:cNvSpPr/>
          <p:nvPr/>
        </p:nvSpPr>
        <p:spPr>
          <a:xfrm>
            <a:off x="5049913" y="136126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0" name="Google Shape;1110;p75"/>
          <p:cNvSpPr/>
          <p:nvPr/>
        </p:nvSpPr>
        <p:spPr>
          <a:xfrm>
            <a:off x="50499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1" name="Google Shape;1111;p75"/>
          <p:cNvSpPr/>
          <p:nvPr/>
        </p:nvSpPr>
        <p:spPr>
          <a:xfrm>
            <a:off x="50499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2" name="Google Shape;1112;p75"/>
          <p:cNvSpPr/>
          <p:nvPr/>
        </p:nvSpPr>
        <p:spPr>
          <a:xfrm>
            <a:off x="5049913" y="392678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3" name="Google Shape;1113;p75"/>
          <p:cNvSpPr/>
          <p:nvPr/>
        </p:nvSpPr>
        <p:spPr>
          <a:xfrm>
            <a:off x="6050613" y="1361263"/>
            <a:ext cx="887875" cy="796050"/>
          </a:xfrm>
          <a:prstGeom prst="flowChartMagneticDisk">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4" name="Google Shape;1114;p75"/>
          <p:cNvSpPr/>
          <p:nvPr/>
        </p:nvSpPr>
        <p:spPr>
          <a:xfrm>
            <a:off x="8025450" y="163650"/>
            <a:ext cx="9807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1</a:t>
            </a:r>
            <a:endParaRPr sz="1200">
              <a:latin typeface="Lato"/>
              <a:ea typeface="Lato"/>
              <a:cs typeface="Lato"/>
              <a:sym typeface="Lato"/>
            </a:endParaRPr>
          </a:p>
        </p:txBody>
      </p:sp>
      <p:sp>
        <p:nvSpPr>
          <p:cNvPr id="1115" name="Google Shape;1115;p75"/>
          <p:cNvSpPr/>
          <p:nvPr/>
        </p:nvSpPr>
        <p:spPr>
          <a:xfrm>
            <a:off x="8025450" y="486150"/>
            <a:ext cx="980700" cy="230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Version 2</a:t>
            </a:r>
            <a:endParaRPr sz="1200">
              <a:latin typeface="Lato"/>
              <a:ea typeface="Lato"/>
              <a:cs typeface="Lato"/>
              <a:sym typeface="Lato"/>
            </a:endParaRPr>
          </a:p>
        </p:txBody>
      </p:sp>
      <p:sp>
        <p:nvSpPr>
          <p:cNvPr id="1116" name="Google Shape;1116;p75"/>
          <p:cNvSpPr/>
          <p:nvPr/>
        </p:nvSpPr>
        <p:spPr>
          <a:xfrm>
            <a:off x="1420950" y="1621100"/>
            <a:ext cx="1451100" cy="2841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117" name="Google Shape;1117;p75"/>
          <p:cNvSpPr/>
          <p:nvPr/>
        </p:nvSpPr>
        <p:spPr>
          <a:xfrm>
            <a:off x="6060613" y="221643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8" name="Google Shape;1118;p75"/>
          <p:cNvSpPr/>
          <p:nvPr/>
        </p:nvSpPr>
        <p:spPr>
          <a:xfrm>
            <a:off x="6060613" y="3071613"/>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1119" name="Google Shape;1119;p75"/>
          <p:cNvSpPr/>
          <p:nvPr/>
        </p:nvSpPr>
        <p:spPr>
          <a:xfrm>
            <a:off x="6060613" y="3926788"/>
            <a:ext cx="887875" cy="796050"/>
          </a:xfrm>
          <a:prstGeom prst="flowChartMagneticDisk">
            <a:avLst/>
          </a:prstGeom>
          <a:solidFill>
            <a:srgbClr val="42A5F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cxnSp>
        <p:nvCxnSpPr>
          <p:cNvPr id="1120" name="Google Shape;1120;p75"/>
          <p:cNvCxnSpPr/>
          <p:nvPr/>
        </p:nvCxnSpPr>
        <p:spPr>
          <a:xfrm flipH="1" rot="10800000">
            <a:off x="2872050" y="1759250"/>
            <a:ext cx="2178000" cy="1282800"/>
          </a:xfrm>
          <a:prstGeom prst="straightConnector1">
            <a:avLst/>
          </a:prstGeom>
          <a:noFill/>
          <a:ln cap="flat" cmpd="sng" w="9525">
            <a:solidFill>
              <a:schemeClr val="dk2"/>
            </a:solidFill>
            <a:prstDash val="solid"/>
            <a:round/>
            <a:headEnd len="med" w="med" type="none"/>
            <a:tailEnd len="med" w="med" type="stealth"/>
          </a:ln>
        </p:spPr>
      </p:cxnSp>
      <p:cxnSp>
        <p:nvCxnSpPr>
          <p:cNvPr id="1121" name="Google Shape;1121;p75"/>
          <p:cNvCxnSpPr/>
          <p:nvPr/>
        </p:nvCxnSpPr>
        <p:spPr>
          <a:xfrm flipH="1" rot="10800000">
            <a:off x="2872050" y="26145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122" name="Google Shape;1122;p75"/>
          <p:cNvCxnSpPr/>
          <p:nvPr/>
        </p:nvCxnSpPr>
        <p:spPr>
          <a:xfrm>
            <a:off x="2872050" y="3042050"/>
            <a:ext cx="2178000" cy="427500"/>
          </a:xfrm>
          <a:prstGeom prst="straightConnector1">
            <a:avLst/>
          </a:prstGeom>
          <a:noFill/>
          <a:ln cap="flat" cmpd="sng" w="9525">
            <a:solidFill>
              <a:schemeClr val="dk2"/>
            </a:solidFill>
            <a:prstDash val="solid"/>
            <a:round/>
            <a:headEnd len="med" w="med" type="none"/>
            <a:tailEnd len="med" w="med" type="triangle"/>
          </a:ln>
        </p:spPr>
      </p:cxnSp>
      <p:cxnSp>
        <p:nvCxnSpPr>
          <p:cNvPr id="1123" name="Google Shape;1123;p75"/>
          <p:cNvCxnSpPr/>
          <p:nvPr/>
        </p:nvCxnSpPr>
        <p:spPr>
          <a:xfrm>
            <a:off x="2872050" y="3042050"/>
            <a:ext cx="2178000" cy="1282800"/>
          </a:xfrm>
          <a:prstGeom prst="straightConnector1">
            <a:avLst/>
          </a:prstGeom>
          <a:noFill/>
          <a:ln cap="flat" cmpd="sng" w="9525">
            <a:solidFill>
              <a:schemeClr val="dk2"/>
            </a:solidFill>
            <a:prstDash val="solid"/>
            <a:round/>
            <a:headEnd len="med" w="med" type="none"/>
            <a:tailEnd len="med" w="med" type="triangle"/>
          </a:ln>
        </p:spPr>
      </p:cxnSp>
      <p:sp>
        <p:nvSpPr>
          <p:cNvPr id="1124" name="Google Shape;1124;p75"/>
          <p:cNvSpPr txBox="1"/>
          <p:nvPr/>
        </p:nvSpPr>
        <p:spPr>
          <a:xfrm>
            <a:off x="7154875" y="1420975"/>
            <a:ext cx="1701300" cy="3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Rolling Upgrade est conseillé dans les cas suivants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Application qui supporte avoir deux différentes versions accessibles en même temps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Hot-fix, car il n’introduit pas un changement fonctionnel.</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1130" name="Google Shape;1130;p76"/>
          <p:cNvSpPr/>
          <p:nvPr/>
        </p:nvSpPr>
        <p:spPr>
          <a:xfrm>
            <a:off x="90075" y="3382300"/>
            <a:ext cx="2631900" cy="1060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131" name="Google Shape;1131;p76"/>
          <p:cNvSpPr/>
          <p:nvPr/>
        </p:nvSpPr>
        <p:spPr>
          <a:xfrm>
            <a:off x="2271550" y="207492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“Canaris”</a:t>
            </a:r>
            <a:endParaRPr b="1">
              <a:latin typeface="Lato"/>
              <a:ea typeface="Lato"/>
              <a:cs typeface="Lato"/>
              <a:sym typeface="Lato"/>
            </a:endParaRPr>
          </a:p>
        </p:txBody>
      </p:sp>
      <p:cxnSp>
        <p:nvCxnSpPr>
          <p:cNvPr id="1132" name="Google Shape;1132;p76"/>
          <p:cNvCxnSpPr>
            <a:stCxn id="1130" idx="0"/>
            <a:endCxn id="1131" idx="1"/>
          </p:cNvCxnSpPr>
          <p:nvPr/>
        </p:nvCxnSpPr>
        <p:spPr>
          <a:xfrm rot="-5400000">
            <a:off x="1320225" y="2431000"/>
            <a:ext cx="1037100" cy="865500"/>
          </a:xfrm>
          <a:prstGeom prst="curvedConnector2">
            <a:avLst/>
          </a:prstGeom>
          <a:noFill/>
          <a:ln cap="flat" cmpd="sng" w="19050">
            <a:solidFill>
              <a:schemeClr val="dk2"/>
            </a:solidFill>
            <a:prstDash val="solid"/>
            <a:round/>
            <a:headEnd len="med" w="med" type="none"/>
            <a:tailEnd len="med" w="med" type="triangle"/>
          </a:ln>
        </p:spPr>
      </p:cxnSp>
      <p:sp>
        <p:nvSpPr>
          <p:cNvPr id="1133" name="Google Shape;1133;p76"/>
          <p:cNvSpPr txBox="1"/>
          <p:nvPr/>
        </p:nvSpPr>
        <p:spPr>
          <a:xfrm rot="-3325974">
            <a:off x="710467" y="2430430"/>
            <a:ext cx="1511180" cy="2801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9900"/>
                </a:solidFill>
                <a:latin typeface="Lato"/>
                <a:ea typeface="Lato"/>
                <a:cs typeface="Lato"/>
                <a:sym typeface="Lato"/>
              </a:rPr>
              <a:t>Echantillonnage</a:t>
            </a:r>
            <a:endParaRPr b="1" sz="1300">
              <a:solidFill>
                <a:srgbClr val="FF9900"/>
              </a:solidFill>
              <a:latin typeface="Lato"/>
              <a:ea typeface="Lato"/>
              <a:cs typeface="Lato"/>
              <a:sym typeface="Lato"/>
            </a:endParaRPr>
          </a:p>
        </p:txBody>
      </p:sp>
      <p:sp>
        <p:nvSpPr>
          <p:cNvPr id="1134" name="Google Shape;1134;p76"/>
          <p:cNvSpPr/>
          <p:nvPr/>
        </p:nvSpPr>
        <p:spPr>
          <a:xfrm>
            <a:off x="0" y="3472375"/>
            <a:ext cx="5733900" cy="28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Ancienne version (stable)</a:t>
            </a:r>
            <a:endParaRPr>
              <a:latin typeface="Lato"/>
              <a:ea typeface="Lato"/>
              <a:cs typeface="Lato"/>
              <a:sym typeface="Lato"/>
            </a:endParaRPr>
          </a:p>
        </p:txBody>
      </p:sp>
      <p:sp>
        <p:nvSpPr>
          <p:cNvPr id="1135" name="Google Shape;1135;p76"/>
          <p:cNvSpPr/>
          <p:nvPr/>
        </p:nvSpPr>
        <p:spPr>
          <a:xfrm>
            <a:off x="3554700" y="2204975"/>
            <a:ext cx="28596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a:t>
            </a:r>
            <a:endParaRPr>
              <a:latin typeface="Lato"/>
              <a:ea typeface="Lato"/>
              <a:cs typeface="Lato"/>
              <a:sym typeface="Lato"/>
            </a:endParaRPr>
          </a:p>
        </p:txBody>
      </p:sp>
      <p:sp>
        <p:nvSpPr>
          <p:cNvPr id="1136" name="Google Shape;1136;p76"/>
          <p:cNvSpPr txBox="1"/>
          <p:nvPr/>
        </p:nvSpPr>
        <p:spPr>
          <a:xfrm>
            <a:off x="5808875" y="1486263"/>
            <a:ext cx="1140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rgbClr val="00FF00"/>
                </a:solidFill>
                <a:latin typeface="Lato"/>
                <a:ea typeface="Lato"/>
                <a:cs typeface="Lato"/>
                <a:sym typeface="Lato"/>
              </a:rPr>
              <a:t>Modifications acceptées</a:t>
            </a:r>
            <a:endParaRPr b="1" sz="1100">
              <a:solidFill>
                <a:srgbClr val="00FF00"/>
              </a:solidFill>
              <a:latin typeface="Lato"/>
              <a:ea typeface="Lato"/>
              <a:cs typeface="Lato"/>
              <a:sym typeface="Lato"/>
            </a:endParaRPr>
          </a:p>
        </p:txBody>
      </p:sp>
      <p:sp>
        <p:nvSpPr>
          <p:cNvPr id="1137" name="Google Shape;1137;p76"/>
          <p:cNvSpPr/>
          <p:nvPr/>
        </p:nvSpPr>
        <p:spPr>
          <a:xfrm>
            <a:off x="6414300" y="2204963"/>
            <a:ext cx="2463900" cy="280200"/>
          </a:xfrm>
          <a:prstGeom prst="homePlate">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 (stable)</a:t>
            </a:r>
            <a:endParaRPr>
              <a:latin typeface="Lato"/>
              <a:ea typeface="Lato"/>
              <a:cs typeface="Lato"/>
              <a:sym typeface="Lato"/>
            </a:endParaRPr>
          </a:p>
        </p:txBody>
      </p:sp>
      <p:sp>
        <p:nvSpPr>
          <p:cNvPr id="1138" name="Google Shape;1138;p76"/>
          <p:cNvSpPr/>
          <p:nvPr/>
        </p:nvSpPr>
        <p:spPr>
          <a:xfrm>
            <a:off x="6054125" y="1961325"/>
            <a:ext cx="650400" cy="564000"/>
          </a:xfrm>
          <a:prstGeom prst="sun">
            <a:avLst>
              <a:gd fmla="val 25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39" name="Google Shape;1139;p76"/>
          <p:cNvCxnSpPr>
            <a:stCxn id="1134" idx="3"/>
            <a:endCxn id="1138" idx="2"/>
          </p:cNvCxnSpPr>
          <p:nvPr/>
        </p:nvCxnSpPr>
        <p:spPr>
          <a:xfrm flipH="1" rot="10800000">
            <a:off x="5733900" y="2525275"/>
            <a:ext cx="645300" cy="1087200"/>
          </a:xfrm>
          <a:prstGeom prst="straightConnector1">
            <a:avLst/>
          </a:prstGeom>
          <a:noFill/>
          <a:ln cap="flat" cmpd="sng" w="28575">
            <a:solidFill>
              <a:srgbClr val="00FF00"/>
            </a:solidFill>
            <a:prstDash val="dashDot"/>
            <a:round/>
            <a:headEnd len="med" w="med" type="none"/>
            <a:tailEnd len="med" w="med" type="triangle"/>
          </a:ln>
        </p:spPr>
      </p:cxnSp>
      <p:sp>
        <p:nvSpPr>
          <p:cNvPr id="1140" name="Google Shape;1140;p76"/>
          <p:cNvSpPr/>
          <p:nvPr/>
        </p:nvSpPr>
        <p:spPr>
          <a:xfrm>
            <a:off x="5553775" y="2922125"/>
            <a:ext cx="1088100" cy="350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Load</a:t>
            </a:r>
            <a:endParaRPr sz="1200">
              <a:solidFill>
                <a:schemeClr val="lt1"/>
              </a:solidFill>
              <a:latin typeface="Lato"/>
              <a:ea typeface="Lato"/>
              <a:cs typeface="Lato"/>
              <a:sym typeface="Lato"/>
            </a:endParaRPr>
          </a:p>
          <a:p>
            <a:pPr indent="0" lvl="0" marL="0" rtl="0" algn="ctr">
              <a:spcBef>
                <a:spcPts val="0"/>
              </a:spcBef>
              <a:spcAft>
                <a:spcPts val="0"/>
              </a:spcAft>
              <a:buNone/>
            </a:pPr>
            <a:r>
              <a:rPr lang="fr" sz="1200">
                <a:solidFill>
                  <a:schemeClr val="lt1"/>
                </a:solidFill>
                <a:latin typeface="Lato"/>
                <a:ea typeface="Lato"/>
                <a:cs typeface="Lato"/>
                <a:sym typeface="Lato"/>
              </a:rPr>
              <a:t>Balancer</a:t>
            </a:r>
            <a:endParaRPr sz="12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1146" name="Google Shape;1146;p77"/>
          <p:cNvSpPr/>
          <p:nvPr/>
        </p:nvSpPr>
        <p:spPr>
          <a:xfrm>
            <a:off x="90075" y="3382300"/>
            <a:ext cx="2631900" cy="1060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a:t>
            </a:r>
            <a:endParaRPr>
              <a:latin typeface="Lato"/>
              <a:ea typeface="Lato"/>
              <a:cs typeface="Lato"/>
              <a:sym typeface="Lato"/>
            </a:endParaRPr>
          </a:p>
        </p:txBody>
      </p:sp>
      <p:sp>
        <p:nvSpPr>
          <p:cNvPr id="1147" name="Google Shape;1147;p77"/>
          <p:cNvSpPr/>
          <p:nvPr/>
        </p:nvSpPr>
        <p:spPr>
          <a:xfrm>
            <a:off x="2271550" y="207492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“Canaris”</a:t>
            </a:r>
            <a:endParaRPr b="1">
              <a:latin typeface="Lato"/>
              <a:ea typeface="Lato"/>
              <a:cs typeface="Lato"/>
              <a:sym typeface="Lato"/>
            </a:endParaRPr>
          </a:p>
        </p:txBody>
      </p:sp>
      <p:cxnSp>
        <p:nvCxnSpPr>
          <p:cNvPr id="1148" name="Google Shape;1148;p77"/>
          <p:cNvCxnSpPr>
            <a:stCxn id="1146" idx="0"/>
            <a:endCxn id="1147" idx="1"/>
          </p:cNvCxnSpPr>
          <p:nvPr/>
        </p:nvCxnSpPr>
        <p:spPr>
          <a:xfrm rot="-5400000">
            <a:off x="1320225" y="2431000"/>
            <a:ext cx="1037100" cy="865500"/>
          </a:xfrm>
          <a:prstGeom prst="curvedConnector2">
            <a:avLst/>
          </a:prstGeom>
          <a:noFill/>
          <a:ln cap="flat" cmpd="sng" w="19050">
            <a:solidFill>
              <a:schemeClr val="dk2"/>
            </a:solidFill>
            <a:prstDash val="solid"/>
            <a:round/>
            <a:headEnd len="med" w="med" type="none"/>
            <a:tailEnd len="med" w="med" type="triangle"/>
          </a:ln>
        </p:spPr>
      </p:cxnSp>
      <p:sp>
        <p:nvSpPr>
          <p:cNvPr id="1149" name="Google Shape;1149;p77"/>
          <p:cNvSpPr txBox="1"/>
          <p:nvPr/>
        </p:nvSpPr>
        <p:spPr>
          <a:xfrm rot="-3325974">
            <a:off x="710467" y="2430430"/>
            <a:ext cx="1511180" cy="2801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9900"/>
                </a:solidFill>
                <a:latin typeface="Lato"/>
                <a:ea typeface="Lato"/>
                <a:cs typeface="Lato"/>
                <a:sym typeface="Lato"/>
              </a:rPr>
              <a:t>Echantillonnage</a:t>
            </a:r>
            <a:endParaRPr b="1" sz="1300">
              <a:solidFill>
                <a:srgbClr val="FF9900"/>
              </a:solidFill>
              <a:latin typeface="Lato"/>
              <a:ea typeface="Lato"/>
              <a:cs typeface="Lato"/>
              <a:sym typeface="Lato"/>
            </a:endParaRPr>
          </a:p>
        </p:txBody>
      </p:sp>
      <p:sp>
        <p:nvSpPr>
          <p:cNvPr id="1150" name="Google Shape;1150;p77"/>
          <p:cNvSpPr/>
          <p:nvPr/>
        </p:nvSpPr>
        <p:spPr>
          <a:xfrm>
            <a:off x="0" y="3472375"/>
            <a:ext cx="8835900" cy="28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Ancienne version (stable)</a:t>
            </a:r>
            <a:endParaRPr>
              <a:latin typeface="Lato"/>
              <a:ea typeface="Lato"/>
              <a:cs typeface="Lato"/>
              <a:sym typeface="Lato"/>
            </a:endParaRPr>
          </a:p>
        </p:txBody>
      </p:sp>
      <p:sp>
        <p:nvSpPr>
          <p:cNvPr id="1151" name="Google Shape;1151;p77"/>
          <p:cNvSpPr/>
          <p:nvPr/>
        </p:nvSpPr>
        <p:spPr>
          <a:xfrm>
            <a:off x="3554700" y="2204975"/>
            <a:ext cx="28596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Nouvelle version</a:t>
            </a:r>
            <a:endParaRPr>
              <a:latin typeface="Lato"/>
              <a:ea typeface="Lato"/>
              <a:cs typeface="Lato"/>
              <a:sym typeface="Lato"/>
            </a:endParaRPr>
          </a:p>
        </p:txBody>
      </p:sp>
      <p:sp>
        <p:nvSpPr>
          <p:cNvPr id="1152" name="Google Shape;1152;p77"/>
          <p:cNvSpPr txBox="1"/>
          <p:nvPr/>
        </p:nvSpPr>
        <p:spPr>
          <a:xfrm>
            <a:off x="5808875" y="1486263"/>
            <a:ext cx="11409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rgbClr val="FF0000"/>
                </a:solidFill>
                <a:latin typeface="Lato"/>
                <a:ea typeface="Lato"/>
                <a:cs typeface="Lato"/>
                <a:sym typeface="Lato"/>
              </a:rPr>
              <a:t>Modifications refusées</a:t>
            </a:r>
            <a:endParaRPr b="1" sz="1100">
              <a:solidFill>
                <a:srgbClr val="FF0000"/>
              </a:solidFill>
              <a:latin typeface="Lato"/>
              <a:ea typeface="Lato"/>
              <a:cs typeface="Lato"/>
              <a:sym typeface="Lato"/>
            </a:endParaRPr>
          </a:p>
        </p:txBody>
      </p:sp>
      <p:sp>
        <p:nvSpPr>
          <p:cNvPr id="1153" name="Google Shape;1153;p77"/>
          <p:cNvSpPr/>
          <p:nvPr/>
        </p:nvSpPr>
        <p:spPr>
          <a:xfrm>
            <a:off x="6414300" y="2204963"/>
            <a:ext cx="2463900" cy="280200"/>
          </a:xfrm>
          <a:prstGeom prst="homePlate">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Rework</a:t>
            </a:r>
            <a:endParaRPr>
              <a:latin typeface="Lato"/>
              <a:ea typeface="Lato"/>
              <a:cs typeface="Lato"/>
              <a:sym typeface="Lato"/>
            </a:endParaRPr>
          </a:p>
        </p:txBody>
      </p:sp>
      <p:sp>
        <p:nvSpPr>
          <p:cNvPr id="1154" name="Google Shape;1154;p77"/>
          <p:cNvSpPr/>
          <p:nvPr/>
        </p:nvSpPr>
        <p:spPr>
          <a:xfrm>
            <a:off x="6004050" y="1934900"/>
            <a:ext cx="410238" cy="410292"/>
          </a:xfrm>
          <a:prstGeom prst="lightningBol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55" name="Google Shape;1155;p77"/>
          <p:cNvCxnSpPr>
            <a:stCxn id="1154" idx="4"/>
          </p:cNvCxnSpPr>
          <p:nvPr/>
        </p:nvCxnSpPr>
        <p:spPr>
          <a:xfrm>
            <a:off x="6414288" y="2345192"/>
            <a:ext cx="320400" cy="1127100"/>
          </a:xfrm>
          <a:prstGeom prst="straightConnector1">
            <a:avLst/>
          </a:prstGeom>
          <a:noFill/>
          <a:ln cap="flat" cmpd="sng" w="28575">
            <a:solidFill>
              <a:srgbClr val="FF9900"/>
            </a:solidFill>
            <a:prstDash val="dash"/>
            <a:round/>
            <a:headEnd len="med" w="med" type="none"/>
            <a:tailEnd len="med" w="med" type="triangle"/>
          </a:ln>
        </p:spPr>
      </p:cxnSp>
      <p:sp>
        <p:nvSpPr>
          <p:cNvPr id="1156" name="Google Shape;1156;p77"/>
          <p:cNvSpPr/>
          <p:nvPr/>
        </p:nvSpPr>
        <p:spPr>
          <a:xfrm>
            <a:off x="6030450" y="2803713"/>
            <a:ext cx="1088100" cy="350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Load</a:t>
            </a:r>
            <a:endParaRPr sz="1200">
              <a:solidFill>
                <a:schemeClr val="lt1"/>
              </a:solidFill>
              <a:latin typeface="Lato"/>
              <a:ea typeface="Lato"/>
              <a:cs typeface="Lato"/>
              <a:sym typeface="Lato"/>
            </a:endParaRPr>
          </a:p>
          <a:p>
            <a:pPr indent="0" lvl="0" marL="0" rtl="0" algn="ctr">
              <a:spcBef>
                <a:spcPts val="0"/>
              </a:spcBef>
              <a:spcAft>
                <a:spcPts val="0"/>
              </a:spcAft>
              <a:buNone/>
            </a:pPr>
            <a:r>
              <a:rPr lang="fr" sz="1200">
                <a:solidFill>
                  <a:schemeClr val="lt1"/>
                </a:solidFill>
                <a:latin typeface="Lato"/>
                <a:ea typeface="Lato"/>
                <a:cs typeface="Lato"/>
                <a:sym typeface="Lato"/>
              </a:rPr>
              <a:t>Balancer</a:t>
            </a:r>
            <a:endParaRPr sz="1200">
              <a:solidFill>
                <a:schemeClr val="l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78"/>
          <p:cNvSpPr/>
          <p:nvPr/>
        </p:nvSpPr>
        <p:spPr>
          <a:xfrm>
            <a:off x="1683150" y="1561050"/>
            <a:ext cx="6267600" cy="26319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62" name="Google Shape;1162;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déploiement Canary release</a:t>
            </a:r>
            <a:endParaRPr/>
          </a:p>
        </p:txBody>
      </p:sp>
      <p:sp>
        <p:nvSpPr>
          <p:cNvPr id="1163" name="Google Shape;1163;p78"/>
          <p:cNvSpPr/>
          <p:nvPr/>
        </p:nvSpPr>
        <p:spPr>
          <a:xfrm>
            <a:off x="3956775" y="2481675"/>
            <a:ext cx="1691100" cy="5403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Bien sélectionner les “Canaris”</a:t>
            </a:r>
            <a:endParaRPr b="1">
              <a:latin typeface="Lato"/>
              <a:ea typeface="Lato"/>
              <a:cs typeface="Lato"/>
              <a:sym typeface="Lato"/>
            </a:endParaRPr>
          </a:p>
        </p:txBody>
      </p:sp>
      <p:sp>
        <p:nvSpPr>
          <p:cNvPr id="1164" name="Google Shape;1164;p78"/>
          <p:cNvSpPr/>
          <p:nvPr/>
        </p:nvSpPr>
        <p:spPr>
          <a:xfrm>
            <a:off x="1875375" y="178465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Tolérants aux bugs</a:t>
            </a:r>
            <a:endParaRPr>
              <a:latin typeface="Lato"/>
              <a:ea typeface="Lato"/>
              <a:cs typeface="Lato"/>
              <a:sym typeface="Lato"/>
            </a:endParaRPr>
          </a:p>
        </p:txBody>
      </p:sp>
      <p:sp>
        <p:nvSpPr>
          <p:cNvPr id="1165" name="Google Shape;1165;p78"/>
          <p:cNvSpPr/>
          <p:nvPr/>
        </p:nvSpPr>
        <p:spPr>
          <a:xfrm>
            <a:off x="5647875" y="178465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Déceler les bugs</a:t>
            </a:r>
            <a:endParaRPr>
              <a:latin typeface="Lato"/>
              <a:ea typeface="Lato"/>
              <a:cs typeface="Lato"/>
              <a:sym typeface="Lato"/>
            </a:endParaRPr>
          </a:p>
        </p:txBody>
      </p:sp>
      <p:sp>
        <p:nvSpPr>
          <p:cNvPr id="1166" name="Google Shape;1166;p78"/>
          <p:cNvSpPr/>
          <p:nvPr/>
        </p:nvSpPr>
        <p:spPr>
          <a:xfrm>
            <a:off x="3761625" y="3564700"/>
            <a:ext cx="2081400" cy="39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REX rapide</a:t>
            </a:r>
            <a:endParaRPr>
              <a:latin typeface="Lato"/>
              <a:ea typeface="Lato"/>
              <a:cs typeface="Lato"/>
              <a:sym typeface="Lato"/>
            </a:endParaRPr>
          </a:p>
        </p:txBody>
      </p:sp>
      <p:sp>
        <p:nvSpPr>
          <p:cNvPr id="1167" name="Google Shape;1167;p78"/>
          <p:cNvSpPr txBox="1"/>
          <p:nvPr/>
        </p:nvSpPr>
        <p:spPr>
          <a:xfrm>
            <a:off x="6634525" y="1210825"/>
            <a:ext cx="1761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Géré en Interne</a:t>
            </a:r>
            <a:endParaRPr b="1" sz="1300">
              <a:solidFill>
                <a:srgbClr val="FF0000"/>
              </a:solidFill>
              <a:latin typeface="Lato"/>
              <a:ea typeface="Lato"/>
              <a:cs typeface="Lato"/>
              <a:sym typeface="Lato"/>
            </a:endParaRPr>
          </a:p>
        </p:txBody>
      </p:sp>
      <p:cxnSp>
        <p:nvCxnSpPr>
          <p:cNvPr id="1168" name="Google Shape;1168;p78"/>
          <p:cNvCxnSpPr>
            <a:stCxn id="1163" idx="3"/>
            <a:endCxn id="1165" idx="2"/>
          </p:cNvCxnSpPr>
          <p:nvPr/>
        </p:nvCxnSpPr>
        <p:spPr>
          <a:xfrm flipH="1" rot="10800000">
            <a:off x="5647875" y="2174925"/>
            <a:ext cx="1040700" cy="576900"/>
          </a:xfrm>
          <a:prstGeom prst="curvedConnector2">
            <a:avLst/>
          </a:prstGeom>
          <a:noFill/>
          <a:ln cap="flat" cmpd="sng" w="9525">
            <a:solidFill>
              <a:schemeClr val="dk2"/>
            </a:solidFill>
            <a:prstDash val="solid"/>
            <a:round/>
            <a:headEnd len="med" w="med" type="none"/>
            <a:tailEnd len="med" w="med" type="none"/>
          </a:ln>
        </p:spPr>
      </p:cxnSp>
      <p:cxnSp>
        <p:nvCxnSpPr>
          <p:cNvPr id="1169" name="Google Shape;1169;p78"/>
          <p:cNvCxnSpPr>
            <a:stCxn id="1163" idx="1"/>
            <a:endCxn id="1164" idx="2"/>
          </p:cNvCxnSpPr>
          <p:nvPr/>
        </p:nvCxnSpPr>
        <p:spPr>
          <a:xfrm rot="10800000">
            <a:off x="2916075" y="2174925"/>
            <a:ext cx="1040700" cy="576900"/>
          </a:xfrm>
          <a:prstGeom prst="curvedConnector2">
            <a:avLst/>
          </a:prstGeom>
          <a:noFill/>
          <a:ln cap="flat" cmpd="sng" w="9525">
            <a:solidFill>
              <a:schemeClr val="dk2"/>
            </a:solidFill>
            <a:prstDash val="solid"/>
            <a:round/>
            <a:headEnd len="med" w="med" type="none"/>
            <a:tailEnd len="med" w="med" type="none"/>
          </a:ln>
        </p:spPr>
      </p:cxnSp>
      <p:cxnSp>
        <p:nvCxnSpPr>
          <p:cNvPr id="1170" name="Google Shape;1170;p78"/>
          <p:cNvCxnSpPr>
            <a:stCxn id="1163" idx="2"/>
            <a:endCxn id="1166" idx="0"/>
          </p:cNvCxnSpPr>
          <p:nvPr/>
        </p:nvCxnSpPr>
        <p:spPr>
          <a:xfrm flipH="1" rot="-5400000">
            <a:off x="4531275" y="3293025"/>
            <a:ext cx="542700" cy="600"/>
          </a:xfrm>
          <a:prstGeom prst="curvedConnector3">
            <a:avLst>
              <a:gd fmla="val 50002"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1176" name="Google Shape;1176;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retours d’expérience</a:t>
            </a:r>
            <a:endParaRPr/>
          </a:p>
          <a:p>
            <a:pPr indent="0" lvl="0" marL="0" rtl="0" algn="l">
              <a:spcBef>
                <a:spcPts val="1200"/>
              </a:spcBef>
              <a:spcAft>
                <a:spcPts val="0"/>
              </a:spcAft>
              <a:buNone/>
            </a:pPr>
            <a:r>
              <a:rPr lang="fr"/>
              <a:t>En mettant à disposition une partie des modifications auprès d’un petit échantillon d’utilisateurs, il est plus facile d’avoir des retours d’expérience. Ce sont ces feedbacks qui permettent d’améliorer le logiciel ou l’application en continu. </a:t>
            </a:r>
            <a:endParaRPr/>
          </a:p>
          <a:p>
            <a:pPr indent="0" lvl="0" marL="0" rtl="0" algn="l">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1182" name="Google Shape;1182;p8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réduction des risques</a:t>
            </a:r>
            <a:endParaRPr/>
          </a:p>
          <a:p>
            <a:pPr indent="0" lvl="0" marL="0" rtl="0" algn="l">
              <a:spcBef>
                <a:spcPts val="1200"/>
              </a:spcBef>
              <a:spcAft>
                <a:spcPts val="0"/>
              </a:spcAft>
              <a:buNone/>
            </a:pPr>
            <a:r>
              <a:rPr lang="fr"/>
              <a:t>Si certains bugs sont identifiés en phase de test, les utilisateurs les subissant sont peu nombreux. Ce qui permet de maintenir un excellent niveau de satisfaction. </a:t>
            </a:r>
            <a:endParaRPr/>
          </a:p>
          <a:p>
            <a:pPr indent="0" lvl="0" marL="0" rtl="0" algn="l">
              <a:spcBef>
                <a:spcPts val="1200"/>
              </a:spcBef>
              <a:spcAft>
                <a:spcPts val="0"/>
              </a:spcAft>
              <a:buNone/>
            </a:pPr>
            <a:r>
              <a:rPr lang="fr"/>
              <a:t>En outre, les modifications sont plus facilement réversibles que si elles étaient diffusées à une large partie des utilisateurs. </a:t>
            </a:r>
            <a:endParaRPr/>
          </a:p>
          <a:p>
            <a:pPr indent="0" lvl="0" marL="0" rtl="0" algn="l">
              <a:spcBef>
                <a:spcPts val="1200"/>
              </a:spcBef>
              <a:spcAft>
                <a:spcPts val="0"/>
              </a:spcAft>
              <a:buNone/>
            </a:pPr>
            <a:r>
              <a:rPr lang="fr"/>
              <a:t>Dans tous les cas, le risque lié au déploiement est grandement réduit grâce au Canary Devops.</a:t>
            </a:r>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du déploiement Canary</a:t>
            </a:r>
            <a:endParaRPr/>
          </a:p>
        </p:txBody>
      </p:sp>
      <p:sp>
        <p:nvSpPr>
          <p:cNvPr id="1188" name="Google Shape;1188;p8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L’absence d’infrastructure propre</a:t>
            </a:r>
            <a:endParaRPr/>
          </a:p>
          <a:p>
            <a:pPr indent="0" lvl="0" marL="0" rtl="0" algn="l">
              <a:spcBef>
                <a:spcPts val="1200"/>
              </a:spcBef>
              <a:spcAft>
                <a:spcPts val="0"/>
              </a:spcAft>
              <a:buNone/>
            </a:pPr>
            <a:r>
              <a:rPr lang="fr"/>
              <a:t>Contrairement aux méthodes de déploiement Blue/Green et progressif, il n’est pas nécessaire de prévoir deux infrastructures (une pour le test et une autre pour le déploiement total). En effet, le test Canary n’est pas réalisé sur un autre serveur ou une autre instance, mais auprès d’un groupe spécifique d’utilisateurs. </a:t>
            </a:r>
            <a:endParaRPr/>
          </a:p>
          <a:p>
            <a:pPr indent="0" lvl="0" marL="0" rtl="0" algn="l">
              <a:spcBef>
                <a:spcPts val="1200"/>
              </a:spcBef>
              <a:spcAft>
                <a:spcPts val="0"/>
              </a:spcAft>
              <a:buNone/>
            </a:pPr>
            <a:r>
              <a:rPr lang="fr"/>
              <a:t>À ce titre, le déploiement Canary DevOps est particulièrement utile pour les entreprises qui ne disposent pas de moyens financiers faramineux.</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inconvénients de Canary Release</a:t>
            </a:r>
            <a:endParaRPr/>
          </a:p>
        </p:txBody>
      </p:sp>
      <p:sp>
        <p:nvSpPr>
          <p:cNvPr id="1194" name="Google Shape;1194;p8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Malgré tous les bénéfices de Canary pour un déploiement DevOps, il convient d’avoir conscience des faiblesses de cette méthode. En effet, même si les utilisateurs restreints peuvent apporter leurs retours, il y a parfois des bugs qui passent à la trappe. Alors avant la mise en production à l’ensemble de l’environnement, il est primordial de vérifier à nouveau d’éventuels dysfonctionnements.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 qu’il faut retenir</a:t>
            </a:r>
            <a:endParaRPr/>
          </a:p>
        </p:txBody>
      </p:sp>
      <p:sp>
        <p:nvSpPr>
          <p:cNvPr id="1200" name="Google Shape;1200;p8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méthode Canary DevOps permet de déployer de nouvelles fonctionnalités de manière progressive à un nombre restreint d’utilisateurs. </a:t>
            </a:r>
            <a:endParaRPr/>
          </a:p>
          <a:p>
            <a:pPr indent="0" lvl="0" marL="0" rtl="0" algn="l">
              <a:spcBef>
                <a:spcPts val="1200"/>
              </a:spcBef>
              <a:spcAft>
                <a:spcPts val="0"/>
              </a:spcAft>
              <a:buNone/>
            </a:pPr>
            <a:r>
              <a:rPr lang="fr"/>
              <a:t>À la différence des modèles de déploiement Rolling et Blue/Green, Canary release ne nécessite pas d’infrastructure supplémentaire. </a:t>
            </a:r>
            <a:endParaRPr/>
          </a:p>
          <a:p>
            <a:pPr indent="0" lvl="0" marL="0" rtl="0" algn="l">
              <a:spcBef>
                <a:spcPts val="1200"/>
              </a:spcBef>
              <a:spcAft>
                <a:spcPts val="0"/>
              </a:spcAft>
              <a:buNone/>
            </a:pPr>
            <a:r>
              <a:rPr lang="fr"/>
              <a:t>Le déploiement Canary permet aux organisations de réduire les risques, d’accélérer la mise en production, et tout ça, à moindre coût.</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à la conteneurisation</a:t>
            </a:r>
            <a:endParaRPr/>
          </a:p>
          <a:p>
            <a:pPr indent="0" lvl="0" marL="0" rtl="0" algn="l">
              <a:spcBef>
                <a:spcPts val="0"/>
              </a:spcBef>
              <a:spcAft>
                <a:spcPts val="0"/>
              </a:spcAft>
              <a:buNone/>
            </a:pPr>
            <a:r>
              <a:rPr lang="fr"/>
              <a:t>Qu’est ce qu’un conteneur ? </a:t>
            </a:r>
            <a:endParaRPr/>
          </a:p>
        </p:txBody>
      </p:sp>
      <p:sp>
        <p:nvSpPr>
          <p:cNvPr id="445" name="Google Shape;445;p30"/>
          <p:cNvSpPr txBox="1"/>
          <p:nvPr/>
        </p:nvSpPr>
        <p:spPr>
          <a:xfrm>
            <a:off x="6307000" y="2094463"/>
            <a:ext cx="2663100" cy="199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Les conteneurs sont similaires aux machines virtuelles, mais contrairement à ces dernières, ils ne nécessitent pas de système d’exploitation virtuel, ils partagent donc le système d’exploitation hôte, ce qui les rend plus légers et plus rapides à démarrer.</a:t>
            </a:r>
            <a:endParaRPr sz="1300">
              <a:solidFill>
                <a:schemeClr val="lt1"/>
              </a:solidFill>
              <a:latin typeface="Lato"/>
              <a:ea typeface="Lato"/>
              <a:cs typeface="Lato"/>
              <a:sym typeface="Lato"/>
            </a:endParaRPr>
          </a:p>
        </p:txBody>
      </p:sp>
      <p:sp>
        <p:nvSpPr>
          <p:cNvPr id="446" name="Google Shape;446;p30"/>
          <p:cNvSpPr/>
          <p:nvPr/>
        </p:nvSpPr>
        <p:spPr>
          <a:xfrm>
            <a:off x="571500" y="4582200"/>
            <a:ext cx="21636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OS</a:t>
            </a:r>
            <a:endParaRPr>
              <a:latin typeface="Lato"/>
              <a:ea typeface="Lato"/>
              <a:cs typeface="Lato"/>
              <a:sym typeface="Lato"/>
            </a:endParaRPr>
          </a:p>
        </p:txBody>
      </p:sp>
      <p:sp>
        <p:nvSpPr>
          <p:cNvPr id="447" name="Google Shape;447;p30"/>
          <p:cNvSpPr/>
          <p:nvPr/>
        </p:nvSpPr>
        <p:spPr>
          <a:xfrm>
            <a:off x="3632425" y="4582150"/>
            <a:ext cx="2163600" cy="3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OS</a:t>
            </a:r>
            <a:endParaRPr>
              <a:latin typeface="Lato"/>
              <a:ea typeface="Lato"/>
              <a:cs typeface="Lato"/>
              <a:sym typeface="Lato"/>
            </a:endParaRPr>
          </a:p>
        </p:txBody>
      </p:sp>
      <p:cxnSp>
        <p:nvCxnSpPr>
          <p:cNvPr id="448" name="Google Shape;448;p30"/>
          <p:cNvCxnSpPr/>
          <p:nvPr/>
        </p:nvCxnSpPr>
        <p:spPr>
          <a:xfrm>
            <a:off x="3173563" y="1745125"/>
            <a:ext cx="20400" cy="2612700"/>
          </a:xfrm>
          <a:prstGeom prst="straightConnector1">
            <a:avLst/>
          </a:prstGeom>
          <a:noFill/>
          <a:ln cap="flat" cmpd="sng" w="28575">
            <a:solidFill>
              <a:schemeClr val="dk2"/>
            </a:solidFill>
            <a:prstDash val="solid"/>
            <a:round/>
            <a:headEnd len="med" w="med" type="none"/>
            <a:tailEnd len="med" w="med" type="none"/>
          </a:ln>
        </p:spPr>
      </p:cxnSp>
      <p:sp>
        <p:nvSpPr>
          <p:cNvPr id="449" name="Google Shape;449;p30"/>
          <p:cNvSpPr txBox="1"/>
          <p:nvPr/>
        </p:nvSpPr>
        <p:spPr>
          <a:xfrm>
            <a:off x="949050" y="1551225"/>
            <a:ext cx="14085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Virtualisation</a:t>
            </a:r>
            <a:endParaRPr b="1" sz="1300">
              <a:solidFill>
                <a:schemeClr val="lt1"/>
              </a:solidFill>
              <a:latin typeface="Lato"/>
              <a:ea typeface="Lato"/>
              <a:cs typeface="Lato"/>
              <a:sym typeface="Lato"/>
            </a:endParaRPr>
          </a:p>
        </p:txBody>
      </p:sp>
      <p:sp>
        <p:nvSpPr>
          <p:cNvPr id="450" name="Google Shape;450;p30"/>
          <p:cNvSpPr txBox="1"/>
          <p:nvPr/>
        </p:nvSpPr>
        <p:spPr>
          <a:xfrm>
            <a:off x="4071900" y="1551225"/>
            <a:ext cx="1490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Conteneurisation</a:t>
            </a:r>
            <a:endParaRPr b="1" sz="1300">
              <a:solidFill>
                <a:schemeClr val="lt1"/>
              </a:solidFill>
              <a:latin typeface="Lato"/>
              <a:ea typeface="Lato"/>
              <a:cs typeface="Lato"/>
              <a:sym typeface="Lato"/>
            </a:endParaRPr>
          </a:p>
        </p:txBody>
      </p:sp>
      <p:sp>
        <p:nvSpPr>
          <p:cNvPr id="451" name="Google Shape;451;p30"/>
          <p:cNvSpPr/>
          <p:nvPr/>
        </p:nvSpPr>
        <p:spPr>
          <a:xfrm>
            <a:off x="571500" y="4204600"/>
            <a:ext cx="2163600" cy="316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Hyperviseur</a:t>
            </a:r>
            <a:endParaRPr>
              <a:latin typeface="Lato"/>
              <a:ea typeface="Lato"/>
              <a:cs typeface="Lato"/>
              <a:sym typeface="Lato"/>
            </a:endParaRPr>
          </a:p>
        </p:txBody>
      </p:sp>
      <p:sp>
        <p:nvSpPr>
          <p:cNvPr id="452" name="Google Shape;452;p30"/>
          <p:cNvSpPr/>
          <p:nvPr/>
        </p:nvSpPr>
        <p:spPr>
          <a:xfrm>
            <a:off x="5715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3" name="Google Shape;453;p30"/>
          <p:cNvSpPr/>
          <p:nvPr/>
        </p:nvSpPr>
        <p:spPr>
          <a:xfrm>
            <a:off x="13158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4" name="Google Shape;454;p30"/>
          <p:cNvSpPr/>
          <p:nvPr/>
        </p:nvSpPr>
        <p:spPr>
          <a:xfrm>
            <a:off x="2060100" y="2245400"/>
            <a:ext cx="675000" cy="189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5" name="Google Shape;455;p30"/>
          <p:cNvSpPr txBox="1"/>
          <p:nvPr/>
        </p:nvSpPr>
        <p:spPr>
          <a:xfrm>
            <a:off x="520473"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1</a:t>
            </a:r>
            <a:endParaRPr b="1" sz="1000">
              <a:solidFill>
                <a:schemeClr val="lt1"/>
              </a:solidFill>
              <a:latin typeface="Lato"/>
              <a:ea typeface="Lato"/>
              <a:cs typeface="Lato"/>
              <a:sym typeface="Lato"/>
            </a:endParaRPr>
          </a:p>
        </p:txBody>
      </p:sp>
      <p:sp>
        <p:nvSpPr>
          <p:cNvPr id="456" name="Google Shape;456;p30"/>
          <p:cNvSpPr txBox="1"/>
          <p:nvPr/>
        </p:nvSpPr>
        <p:spPr>
          <a:xfrm>
            <a:off x="1259998"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2</a:t>
            </a:r>
            <a:endParaRPr b="1" sz="1000">
              <a:solidFill>
                <a:schemeClr val="lt1"/>
              </a:solidFill>
              <a:latin typeface="Lato"/>
              <a:ea typeface="Lato"/>
              <a:cs typeface="Lato"/>
              <a:sym typeface="Lato"/>
            </a:endParaRPr>
          </a:p>
        </p:txBody>
      </p:sp>
      <p:sp>
        <p:nvSpPr>
          <p:cNvPr id="457" name="Google Shape;457;p30"/>
          <p:cNvSpPr txBox="1"/>
          <p:nvPr/>
        </p:nvSpPr>
        <p:spPr>
          <a:xfrm>
            <a:off x="2004298" y="1856709"/>
            <a:ext cx="786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Machine </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Virtuelle 3</a:t>
            </a:r>
            <a:endParaRPr b="1" sz="1000">
              <a:solidFill>
                <a:schemeClr val="lt1"/>
              </a:solidFill>
              <a:latin typeface="Lato"/>
              <a:ea typeface="Lato"/>
              <a:cs typeface="Lato"/>
              <a:sym typeface="Lato"/>
            </a:endParaRPr>
          </a:p>
        </p:txBody>
      </p:sp>
      <p:sp>
        <p:nvSpPr>
          <p:cNvPr id="458" name="Google Shape;458;p30"/>
          <p:cNvSpPr/>
          <p:nvPr/>
        </p:nvSpPr>
        <p:spPr>
          <a:xfrm>
            <a:off x="60360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459" name="Google Shape;459;p30"/>
          <p:cNvSpPr/>
          <p:nvPr/>
        </p:nvSpPr>
        <p:spPr>
          <a:xfrm>
            <a:off x="134205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460" name="Google Shape;460;p30"/>
          <p:cNvSpPr/>
          <p:nvPr/>
        </p:nvSpPr>
        <p:spPr>
          <a:xfrm>
            <a:off x="2080500" y="3454952"/>
            <a:ext cx="622500" cy="643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lt1"/>
                </a:solidFill>
                <a:latin typeface="Lato"/>
                <a:ea typeface="Lato"/>
                <a:cs typeface="Lato"/>
                <a:sym typeface="Lato"/>
              </a:rPr>
              <a:t>OS</a:t>
            </a:r>
            <a:endParaRPr b="1" sz="1000">
              <a:solidFill>
                <a:schemeClr val="lt1"/>
              </a:solidFill>
              <a:latin typeface="Lato"/>
              <a:ea typeface="Lato"/>
              <a:cs typeface="Lato"/>
              <a:sym typeface="Lato"/>
            </a:endParaRPr>
          </a:p>
          <a:p>
            <a:pPr indent="0" lvl="0" marL="0" rtl="0" algn="ctr">
              <a:spcBef>
                <a:spcPts val="0"/>
              </a:spcBef>
              <a:spcAft>
                <a:spcPts val="0"/>
              </a:spcAft>
              <a:buNone/>
            </a:pPr>
            <a:r>
              <a:rPr b="1" lang="fr" sz="1000">
                <a:solidFill>
                  <a:schemeClr val="lt1"/>
                </a:solidFill>
                <a:latin typeface="Lato"/>
                <a:ea typeface="Lato"/>
                <a:cs typeface="Lato"/>
                <a:sym typeface="Lato"/>
              </a:rPr>
              <a:t>virtuel</a:t>
            </a:r>
            <a:endParaRPr b="1" sz="1000">
              <a:solidFill>
                <a:schemeClr val="lt1"/>
              </a:solidFill>
              <a:latin typeface="Lato"/>
              <a:ea typeface="Lato"/>
              <a:cs typeface="Lato"/>
              <a:sym typeface="Lato"/>
            </a:endParaRPr>
          </a:p>
        </p:txBody>
      </p:sp>
      <p:sp>
        <p:nvSpPr>
          <p:cNvPr id="461" name="Google Shape;461;p30"/>
          <p:cNvSpPr/>
          <p:nvPr/>
        </p:nvSpPr>
        <p:spPr>
          <a:xfrm>
            <a:off x="603600" y="2337025"/>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2" name="Google Shape;462;p30"/>
          <p:cNvSpPr txBox="1"/>
          <p:nvPr/>
        </p:nvSpPr>
        <p:spPr>
          <a:xfrm rot="5400000">
            <a:off x="428634" y="2773157"/>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463" name="Google Shape;463;p30"/>
          <p:cNvSpPr/>
          <p:nvPr/>
        </p:nvSpPr>
        <p:spPr>
          <a:xfrm>
            <a:off x="2080500" y="2326804"/>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4" name="Google Shape;464;p30"/>
          <p:cNvSpPr txBox="1"/>
          <p:nvPr/>
        </p:nvSpPr>
        <p:spPr>
          <a:xfrm rot="5400000">
            <a:off x="1905534" y="2762936"/>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465" name="Google Shape;465;p30"/>
          <p:cNvSpPr/>
          <p:nvPr/>
        </p:nvSpPr>
        <p:spPr>
          <a:xfrm>
            <a:off x="1344438" y="2337009"/>
            <a:ext cx="622500" cy="105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6" name="Google Shape;466;p30"/>
          <p:cNvSpPr txBox="1"/>
          <p:nvPr/>
        </p:nvSpPr>
        <p:spPr>
          <a:xfrm rot="5400000">
            <a:off x="1169471" y="2773141"/>
            <a:ext cx="10920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467" name="Google Shape;467;p30"/>
          <p:cNvSpPr/>
          <p:nvPr/>
        </p:nvSpPr>
        <p:spPr>
          <a:xfrm>
            <a:off x="3632450" y="4204600"/>
            <a:ext cx="2163600" cy="316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Container Engine</a:t>
            </a:r>
            <a:endParaRPr>
              <a:latin typeface="Lato"/>
              <a:ea typeface="Lato"/>
              <a:cs typeface="Lato"/>
              <a:sym typeface="Lato"/>
            </a:endParaRPr>
          </a:p>
        </p:txBody>
      </p:sp>
      <p:sp>
        <p:nvSpPr>
          <p:cNvPr id="468" name="Google Shape;468;p30"/>
          <p:cNvSpPr/>
          <p:nvPr/>
        </p:nvSpPr>
        <p:spPr>
          <a:xfrm>
            <a:off x="3673775" y="2041000"/>
            <a:ext cx="913700" cy="21025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469" name="Google Shape;469;p30"/>
          <p:cNvSpPr/>
          <p:nvPr/>
        </p:nvSpPr>
        <p:spPr>
          <a:xfrm>
            <a:off x="4811800" y="2041000"/>
            <a:ext cx="913700" cy="21025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Conteneur</a:t>
            </a:r>
            <a:endParaRPr sz="1100">
              <a:latin typeface="Lato"/>
              <a:ea typeface="Lato"/>
              <a:cs typeface="Lato"/>
              <a:sym typeface="Lato"/>
            </a:endParaRPr>
          </a:p>
        </p:txBody>
      </p:sp>
      <p:sp>
        <p:nvSpPr>
          <p:cNvPr id="470" name="Google Shape;470;p30"/>
          <p:cNvSpPr/>
          <p:nvPr/>
        </p:nvSpPr>
        <p:spPr>
          <a:xfrm>
            <a:off x="3820575" y="2285975"/>
            <a:ext cx="622500" cy="1191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1" name="Google Shape;471;p30"/>
          <p:cNvSpPr txBox="1"/>
          <p:nvPr/>
        </p:nvSpPr>
        <p:spPr>
          <a:xfrm rot="5400000">
            <a:off x="3645609" y="2722095"/>
            <a:ext cx="1092000" cy="316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
        <p:nvSpPr>
          <p:cNvPr id="472" name="Google Shape;472;p30"/>
          <p:cNvSpPr/>
          <p:nvPr/>
        </p:nvSpPr>
        <p:spPr>
          <a:xfrm>
            <a:off x="4957400" y="2285975"/>
            <a:ext cx="622500" cy="1191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3" name="Google Shape;473;p30"/>
          <p:cNvSpPr txBox="1"/>
          <p:nvPr/>
        </p:nvSpPr>
        <p:spPr>
          <a:xfrm rot="5400000">
            <a:off x="4782434" y="2722095"/>
            <a:ext cx="1092000" cy="316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ato"/>
                <a:ea typeface="Lato"/>
                <a:cs typeface="Lato"/>
                <a:sym typeface="Lato"/>
              </a:rPr>
              <a:t>Application</a:t>
            </a:r>
            <a:endParaRPr sz="1300">
              <a:solidFill>
                <a:schemeClr val="dk1"/>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173200" y="207210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4800"/>
              <a:t>Des questions ? </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qu’un conteneur ?</a:t>
            </a:r>
            <a:endParaRPr/>
          </a:p>
        </p:txBody>
      </p:sp>
      <p:sp>
        <p:nvSpPr>
          <p:cNvPr id="479" name="Google Shape;479;p31"/>
          <p:cNvSpPr/>
          <p:nvPr/>
        </p:nvSpPr>
        <p:spPr>
          <a:xfrm>
            <a:off x="3969888" y="1836250"/>
            <a:ext cx="1204225" cy="2592225"/>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Conteneur</a:t>
            </a:r>
            <a:endParaRPr>
              <a:latin typeface="Lato"/>
              <a:ea typeface="Lato"/>
              <a:cs typeface="Lato"/>
              <a:sym typeface="Lato"/>
            </a:endParaRPr>
          </a:p>
        </p:txBody>
      </p:sp>
      <p:sp>
        <p:nvSpPr>
          <p:cNvPr id="480" name="Google Shape;480;p31"/>
          <p:cNvSpPr/>
          <p:nvPr/>
        </p:nvSpPr>
        <p:spPr>
          <a:xfrm>
            <a:off x="5980375" y="165762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portabilité</a:t>
            </a:r>
            <a:endParaRPr>
              <a:latin typeface="Lato"/>
              <a:ea typeface="Lato"/>
              <a:cs typeface="Lato"/>
              <a:sym typeface="Lato"/>
            </a:endParaRPr>
          </a:p>
        </p:txBody>
      </p:sp>
      <p:sp>
        <p:nvSpPr>
          <p:cNvPr id="481" name="Google Shape;481;p31"/>
          <p:cNvSpPr/>
          <p:nvPr/>
        </p:nvSpPr>
        <p:spPr>
          <a:xfrm>
            <a:off x="6632150" y="2413738"/>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isolation</a:t>
            </a:r>
            <a:endParaRPr>
              <a:latin typeface="Lato"/>
              <a:ea typeface="Lato"/>
              <a:cs typeface="Lato"/>
              <a:sym typeface="Lato"/>
            </a:endParaRPr>
          </a:p>
        </p:txBody>
      </p:sp>
      <p:sp>
        <p:nvSpPr>
          <p:cNvPr id="482" name="Google Shape;482;p31"/>
          <p:cNvSpPr/>
          <p:nvPr/>
        </p:nvSpPr>
        <p:spPr>
          <a:xfrm>
            <a:off x="6632150" y="327032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scalabilité</a:t>
            </a:r>
            <a:endParaRPr>
              <a:latin typeface="Lato"/>
              <a:ea typeface="Lato"/>
              <a:cs typeface="Lato"/>
              <a:sym typeface="Lato"/>
            </a:endParaRPr>
          </a:p>
        </p:txBody>
      </p:sp>
      <p:sp>
        <p:nvSpPr>
          <p:cNvPr id="483" name="Google Shape;483;p31"/>
          <p:cNvSpPr/>
          <p:nvPr/>
        </p:nvSpPr>
        <p:spPr>
          <a:xfrm>
            <a:off x="5835900" y="407597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Meilleure sécurité</a:t>
            </a:r>
            <a:endParaRPr>
              <a:latin typeface="Lato"/>
              <a:ea typeface="Lato"/>
              <a:cs typeface="Lato"/>
              <a:sym typeface="Lato"/>
            </a:endParaRPr>
          </a:p>
        </p:txBody>
      </p:sp>
      <p:sp>
        <p:nvSpPr>
          <p:cNvPr id="484" name="Google Shape;484;p31"/>
          <p:cNvSpPr/>
          <p:nvPr/>
        </p:nvSpPr>
        <p:spPr>
          <a:xfrm>
            <a:off x="684950" y="2866800"/>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des tâches de déploiement</a:t>
            </a:r>
            <a:endParaRPr sz="1200">
              <a:latin typeface="Lato"/>
              <a:ea typeface="Lato"/>
              <a:cs typeface="Lato"/>
              <a:sym typeface="Lato"/>
            </a:endParaRPr>
          </a:p>
        </p:txBody>
      </p:sp>
      <p:sp>
        <p:nvSpPr>
          <p:cNvPr id="485" name="Google Shape;485;p31"/>
          <p:cNvSpPr/>
          <p:nvPr/>
        </p:nvSpPr>
        <p:spPr>
          <a:xfrm>
            <a:off x="1476425" y="1786050"/>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 la gestion des instances</a:t>
            </a:r>
            <a:endParaRPr sz="1200">
              <a:latin typeface="Lato"/>
              <a:ea typeface="Lato"/>
              <a:cs typeface="Lato"/>
              <a:sym typeface="Lato"/>
            </a:endParaRPr>
          </a:p>
        </p:txBody>
      </p:sp>
      <p:sp>
        <p:nvSpPr>
          <p:cNvPr id="486" name="Google Shape;486;p31"/>
          <p:cNvSpPr/>
          <p:nvPr/>
        </p:nvSpPr>
        <p:spPr>
          <a:xfrm>
            <a:off x="1297500" y="3947575"/>
            <a:ext cx="2051400" cy="35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Automatisation de la scalabilité</a:t>
            </a:r>
            <a:endParaRPr sz="1200">
              <a:latin typeface="Lato"/>
              <a:ea typeface="Lato"/>
              <a:cs typeface="Lato"/>
              <a:sym typeface="Lato"/>
            </a:endParaRPr>
          </a:p>
        </p:txBody>
      </p:sp>
      <p:cxnSp>
        <p:nvCxnSpPr>
          <p:cNvPr id="487" name="Google Shape;487;p31"/>
          <p:cNvCxnSpPr>
            <a:stCxn id="479" idx="2"/>
            <a:endCxn id="485" idx="2"/>
          </p:cNvCxnSpPr>
          <p:nvPr/>
        </p:nvCxnSpPr>
        <p:spPr>
          <a:xfrm rot="10800000">
            <a:off x="2501988" y="2143263"/>
            <a:ext cx="1467900" cy="989100"/>
          </a:xfrm>
          <a:prstGeom prst="curvedConnector2">
            <a:avLst/>
          </a:prstGeom>
          <a:noFill/>
          <a:ln cap="flat" cmpd="sng" w="9525">
            <a:solidFill>
              <a:schemeClr val="dk2"/>
            </a:solidFill>
            <a:prstDash val="solid"/>
            <a:round/>
            <a:headEnd len="med" w="med" type="none"/>
            <a:tailEnd len="med" w="med" type="none"/>
          </a:ln>
        </p:spPr>
      </p:cxnSp>
      <p:cxnSp>
        <p:nvCxnSpPr>
          <p:cNvPr id="488" name="Google Shape;488;p31"/>
          <p:cNvCxnSpPr>
            <a:stCxn id="479" idx="2"/>
            <a:endCxn id="486" idx="0"/>
          </p:cNvCxnSpPr>
          <p:nvPr/>
        </p:nvCxnSpPr>
        <p:spPr>
          <a:xfrm flipH="1">
            <a:off x="2323188" y="3132363"/>
            <a:ext cx="1646700" cy="815100"/>
          </a:xfrm>
          <a:prstGeom prst="curvedConnector2">
            <a:avLst/>
          </a:prstGeom>
          <a:noFill/>
          <a:ln cap="flat" cmpd="sng" w="9525">
            <a:solidFill>
              <a:schemeClr val="dk2"/>
            </a:solidFill>
            <a:prstDash val="solid"/>
            <a:round/>
            <a:headEnd len="med" w="med" type="none"/>
            <a:tailEnd len="med" w="med" type="none"/>
          </a:ln>
        </p:spPr>
      </p:cxnSp>
      <p:cxnSp>
        <p:nvCxnSpPr>
          <p:cNvPr id="489" name="Google Shape;489;p31"/>
          <p:cNvCxnSpPr>
            <a:stCxn id="479" idx="2"/>
            <a:endCxn id="484" idx="3"/>
          </p:cNvCxnSpPr>
          <p:nvPr/>
        </p:nvCxnSpPr>
        <p:spPr>
          <a:xfrm rot="10800000">
            <a:off x="2736288" y="3045363"/>
            <a:ext cx="1233600" cy="870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490" name="Google Shape;490;p31"/>
          <p:cNvCxnSpPr>
            <a:stCxn id="479" idx="4"/>
            <a:endCxn id="480" idx="1"/>
          </p:cNvCxnSpPr>
          <p:nvPr/>
        </p:nvCxnSpPr>
        <p:spPr>
          <a:xfrm flipH="1" rot="10800000">
            <a:off x="5174113" y="1836363"/>
            <a:ext cx="806400" cy="1296000"/>
          </a:xfrm>
          <a:prstGeom prst="curvedConnector3">
            <a:avLst>
              <a:gd fmla="val 49991" name="adj1"/>
            </a:avLst>
          </a:prstGeom>
          <a:noFill/>
          <a:ln cap="flat" cmpd="sng" w="9525">
            <a:solidFill>
              <a:schemeClr val="dk2"/>
            </a:solidFill>
            <a:prstDash val="solid"/>
            <a:round/>
            <a:headEnd len="med" w="med" type="none"/>
            <a:tailEnd len="med" w="med" type="none"/>
          </a:ln>
        </p:spPr>
      </p:cxnSp>
      <p:cxnSp>
        <p:nvCxnSpPr>
          <p:cNvPr id="491" name="Google Shape;491;p31"/>
          <p:cNvCxnSpPr>
            <a:stCxn id="479" idx="4"/>
            <a:endCxn id="481" idx="1"/>
          </p:cNvCxnSpPr>
          <p:nvPr/>
        </p:nvCxnSpPr>
        <p:spPr>
          <a:xfrm flipH="1" rot="10800000">
            <a:off x="5174113" y="2592363"/>
            <a:ext cx="1458000" cy="5400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492" name="Google Shape;492;p31"/>
          <p:cNvCxnSpPr>
            <a:stCxn id="479" idx="4"/>
            <a:endCxn id="482" idx="1"/>
          </p:cNvCxnSpPr>
          <p:nvPr/>
        </p:nvCxnSpPr>
        <p:spPr>
          <a:xfrm>
            <a:off x="5174113" y="3132363"/>
            <a:ext cx="1458000" cy="3165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493" name="Google Shape;493;p31"/>
          <p:cNvCxnSpPr>
            <a:stCxn id="479" idx="4"/>
            <a:endCxn id="483" idx="1"/>
          </p:cNvCxnSpPr>
          <p:nvPr/>
        </p:nvCxnSpPr>
        <p:spPr>
          <a:xfrm>
            <a:off x="5174113" y="3132363"/>
            <a:ext cx="661800" cy="1122300"/>
          </a:xfrm>
          <a:prstGeom prst="curvedConnector3">
            <a:avLst>
              <a:gd fmla="val 4999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défis de l’environnement d’exécution des applications</a:t>
            </a:r>
            <a:endParaRPr/>
          </a:p>
        </p:txBody>
      </p:sp>
      <p:sp>
        <p:nvSpPr>
          <p:cNvPr id="499" name="Google Shape;499;p32"/>
          <p:cNvSpPr/>
          <p:nvPr/>
        </p:nvSpPr>
        <p:spPr>
          <a:xfrm>
            <a:off x="389125" y="2714625"/>
            <a:ext cx="12960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Application</a:t>
            </a:r>
            <a:endParaRPr>
              <a:latin typeface="Lato"/>
              <a:ea typeface="Lato"/>
              <a:cs typeface="Lato"/>
              <a:sym typeface="Lato"/>
            </a:endParaRPr>
          </a:p>
        </p:txBody>
      </p:sp>
      <p:sp>
        <p:nvSpPr>
          <p:cNvPr id="500" name="Google Shape;500;p32"/>
          <p:cNvSpPr/>
          <p:nvPr/>
        </p:nvSpPr>
        <p:spPr>
          <a:xfrm>
            <a:off x="3405875" y="1612450"/>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sp>
        <p:nvSpPr>
          <p:cNvPr id="501" name="Google Shape;501;p32"/>
          <p:cNvSpPr/>
          <p:nvPr/>
        </p:nvSpPr>
        <p:spPr>
          <a:xfrm>
            <a:off x="3405875" y="3121275"/>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Machine virtuelle</a:t>
            </a:r>
            <a:endParaRPr>
              <a:latin typeface="Lato"/>
              <a:ea typeface="Lato"/>
              <a:cs typeface="Lato"/>
              <a:sym typeface="Lato"/>
            </a:endParaRPr>
          </a:p>
        </p:txBody>
      </p:sp>
      <p:cxnSp>
        <p:nvCxnSpPr>
          <p:cNvPr id="502" name="Google Shape;502;p32"/>
          <p:cNvCxnSpPr>
            <a:stCxn id="499" idx="3"/>
            <a:endCxn id="500" idx="2"/>
          </p:cNvCxnSpPr>
          <p:nvPr/>
        </p:nvCxnSpPr>
        <p:spPr>
          <a:xfrm flipH="1" rot="10800000">
            <a:off x="1685125" y="2214675"/>
            <a:ext cx="1720800" cy="714300"/>
          </a:xfrm>
          <a:prstGeom prst="straightConnector1">
            <a:avLst/>
          </a:prstGeom>
          <a:noFill/>
          <a:ln cap="flat" cmpd="sng" w="19050">
            <a:solidFill>
              <a:schemeClr val="dk2"/>
            </a:solidFill>
            <a:prstDash val="solid"/>
            <a:round/>
            <a:headEnd len="med" w="med" type="none"/>
            <a:tailEnd len="med" w="med" type="stealth"/>
          </a:ln>
        </p:spPr>
      </p:cxnSp>
      <p:cxnSp>
        <p:nvCxnSpPr>
          <p:cNvPr id="503" name="Google Shape;503;p32"/>
          <p:cNvCxnSpPr>
            <a:stCxn id="499" idx="3"/>
            <a:endCxn id="501" idx="2"/>
          </p:cNvCxnSpPr>
          <p:nvPr/>
        </p:nvCxnSpPr>
        <p:spPr>
          <a:xfrm>
            <a:off x="1685125" y="2928975"/>
            <a:ext cx="1720800" cy="794400"/>
          </a:xfrm>
          <a:prstGeom prst="straightConnector1">
            <a:avLst/>
          </a:prstGeom>
          <a:noFill/>
          <a:ln cap="flat" cmpd="sng" w="19050">
            <a:solidFill>
              <a:schemeClr val="dk2"/>
            </a:solidFill>
            <a:prstDash val="solid"/>
            <a:round/>
            <a:headEnd len="med" w="med" type="none"/>
            <a:tailEnd len="med" w="med" type="stealth"/>
          </a:ln>
        </p:spPr>
      </p:cxnSp>
      <p:sp>
        <p:nvSpPr>
          <p:cNvPr id="504" name="Google Shape;504;p32"/>
          <p:cNvSpPr txBox="1"/>
          <p:nvPr/>
        </p:nvSpPr>
        <p:spPr>
          <a:xfrm rot="-1433710">
            <a:off x="1844475" y="2296102"/>
            <a:ext cx="1296090" cy="42885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505" name="Google Shape;505;p32"/>
          <p:cNvCxnSpPr/>
          <p:nvPr/>
        </p:nvCxnSpPr>
        <p:spPr>
          <a:xfrm>
            <a:off x="5082275" y="1571625"/>
            <a:ext cx="20400" cy="2990100"/>
          </a:xfrm>
          <a:prstGeom prst="straightConnector1">
            <a:avLst/>
          </a:prstGeom>
          <a:noFill/>
          <a:ln cap="flat" cmpd="sng" w="28575">
            <a:solidFill>
              <a:schemeClr val="dk2"/>
            </a:solidFill>
            <a:prstDash val="solid"/>
            <a:round/>
            <a:headEnd len="med" w="med" type="none"/>
            <a:tailEnd len="med" w="med" type="none"/>
          </a:ln>
        </p:spPr>
      </p:cxnSp>
      <p:sp>
        <p:nvSpPr>
          <p:cNvPr id="506" name="Google Shape;506;p32"/>
          <p:cNvSpPr/>
          <p:nvPr/>
        </p:nvSpPr>
        <p:spPr>
          <a:xfrm>
            <a:off x="5313600" y="2326863"/>
            <a:ext cx="959300" cy="120422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sp>
        <p:nvSpPr>
          <p:cNvPr id="507" name="Google Shape;507;p32"/>
          <p:cNvSpPr/>
          <p:nvPr/>
        </p:nvSpPr>
        <p:spPr>
          <a:xfrm>
            <a:off x="7827500" y="1153338"/>
            <a:ext cx="1098100" cy="3551275"/>
          </a:xfrm>
          <a:prstGeom prst="flowChartMagneticDisk">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Serveurs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physiques</a:t>
            </a:r>
            <a:endParaRPr>
              <a:latin typeface="Lato"/>
              <a:ea typeface="Lato"/>
              <a:cs typeface="Lato"/>
              <a:sym typeface="Lato"/>
            </a:endParaRPr>
          </a:p>
        </p:txBody>
      </p:sp>
      <p:cxnSp>
        <p:nvCxnSpPr>
          <p:cNvPr id="508" name="Google Shape;508;p32"/>
          <p:cNvCxnSpPr>
            <a:stCxn id="506" idx="4"/>
            <a:endCxn id="507" idx="2"/>
          </p:cNvCxnSpPr>
          <p:nvPr/>
        </p:nvCxnSpPr>
        <p:spPr>
          <a:xfrm>
            <a:off x="6272900" y="2928975"/>
            <a:ext cx="1554600" cy="0"/>
          </a:xfrm>
          <a:prstGeom prst="straightConnector1">
            <a:avLst/>
          </a:prstGeom>
          <a:noFill/>
          <a:ln cap="flat" cmpd="sng" w="28575">
            <a:solidFill>
              <a:srgbClr val="FF0000"/>
            </a:solidFill>
            <a:prstDash val="dashDot"/>
            <a:round/>
            <a:headEnd len="med" w="med" type="triangle"/>
            <a:tailEnd len="med" w="med" type="triangle"/>
          </a:ln>
        </p:spPr>
      </p:cxnSp>
      <p:sp>
        <p:nvSpPr>
          <p:cNvPr id="509" name="Google Shape;509;p32"/>
          <p:cNvSpPr txBox="1"/>
          <p:nvPr/>
        </p:nvSpPr>
        <p:spPr>
          <a:xfrm>
            <a:off x="6823100" y="2520723"/>
            <a:ext cx="4542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800">
                <a:solidFill>
                  <a:srgbClr val="FF0000"/>
                </a:solidFill>
                <a:latin typeface="Lato"/>
                <a:ea typeface="Lato"/>
                <a:cs typeface="Lato"/>
                <a:sym typeface="Lato"/>
              </a:rPr>
              <a:t>?</a:t>
            </a:r>
            <a:endParaRPr b="1" sz="1800">
              <a:solidFill>
                <a:srgbClr val="FF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avantages de la conteneurisation</a:t>
            </a:r>
            <a:endParaRPr/>
          </a:p>
        </p:txBody>
      </p:sp>
      <p:sp>
        <p:nvSpPr>
          <p:cNvPr id="515" name="Google Shape;515;p33"/>
          <p:cNvSpPr/>
          <p:nvPr/>
        </p:nvSpPr>
        <p:spPr>
          <a:xfrm>
            <a:off x="1188650" y="2204375"/>
            <a:ext cx="785800" cy="1519950"/>
          </a:xfrm>
          <a:prstGeom prst="flowChartMagneticDisk">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900">
                <a:latin typeface="Lato"/>
                <a:ea typeface="Lato"/>
                <a:cs typeface="Lato"/>
                <a:sym typeface="Lato"/>
              </a:rPr>
              <a:t>Conteneur</a:t>
            </a:r>
            <a:endParaRPr sz="900">
              <a:latin typeface="Lato"/>
              <a:ea typeface="Lato"/>
              <a:cs typeface="Lato"/>
              <a:sym typeface="Lato"/>
            </a:endParaRPr>
          </a:p>
        </p:txBody>
      </p:sp>
      <p:sp>
        <p:nvSpPr>
          <p:cNvPr id="516" name="Google Shape;516;p33"/>
          <p:cNvSpPr/>
          <p:nvPr/>
        </p:nvSpPr>
        <p:spPr>
          <a:xfrm>
            <a:off x="5031550" y="1102175"/>
            <a:ext cx="33780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1</a:t>
            </a:r>
            <a:endParaRPr>
              <a:latin typeface="Lato"/>
              <a:ea typeface="Lato"/>
              <a:cs typeface="Lato"/>
              <a:sym typeface="Lato"/>
            </a:endParaRPr>
          </a:p>
        </p:txBody>
      </p:sp>
      <p:sp>
        <p:nvSpPr>
          <p:cNvPr id="517" name="Google Shape;517;p33"/>
          <p:cNvSpPr/>
          <p:nvPr/>
        </p:nvSpPr>
        <p:spPr>
          <a:xfrm>
            <a:off x="4745500" y="2561288"/>
            <a:ext cx="3950100" cy="806100"/>
          </a:xfrm>
          <a:prstGeom prst="roundRect">
            <a:avLst>
              <a:gd fmla="val 16667" name="adj"/>
            </a:avLst>
          </a:prstGeom>
          <a:solidFill>
            <a:srgbClr val="42A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2</a:t>
            </a:r>
            <a:endParaRPr>
              <a:latin typeface="Lato"/>
              <a:ea typeface="Lato"/>
              <a:cs typeface="Lato"/>
              <a:sym typeface="Lato"/>
            </a:endParaRPr>
          </a:p>
        </p:txBody>
      </p:sp>
      <p:sp>
        <p:nvSpPr>
          <p:cNvPr id="518" name="Google Shape;518;p33"/>
          <p:cNvSpPr/>
          <p:nvPr/>
        </p:nvSpPr>
        <p:spPr>
          <a:xfrm>
            <a:off x="5414200" y="4020400"/>
            <a:ext cx="2612700" cy="806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Environnement d'exécution 3</a:t>
            </a:r>
            <a:endParaRPr>
              <a:latin typeface="Lato"/>
              <a:ea typeface="Lato"/>
              <a:cs typeface="Lato"/>
              <a:sym typeface="Lato"/>
            </a:endParaRPr>
          </a:p>
        </p:txBody>
      </p:sp>
      <p:cxnSp>
        <p:nvCxnSpPr>
          <p:cNvPr id="519" name="Google Shape;519;p33"/>
          <p:cNvCxnSpPr>
            <a:stCxn id="515" idx="4"/>
            <a:endCxn id="516" idx="1"/>
          </p:cNvCxnSpPr>
          <p:nvPr/>
        </p:nvCxnSpPr>
        <p:spPr>
          <a:xfrm flipH="1" rot="10800000">
            <a:off x="1974450" y="1505150"/>
            <a:ext cx="3057000" cy="1459200"/>
          </a:xfrm>
          <a:prstGeom prst="straightConnector1">
            <a:avLst/>
          </a:prstGeom>
          <a:noFill/>
          <a:ln cap="flat" cmpd="sng" w="28575">
            <a:solidFill>
              <a:schemeClr val="dk2"/>
            </a:solidFill>
            <a:prstDash val="solid"/>
            <a:round/>
            <a:headEnd len="med" w="med" type="none"/>
            <a:tailEnd len="med" w="med" type="triangle"/>
          </a:ln>
        </p:spPr>
      </p:cxnSp>
      <p:cxnSp>
        <p:nvCxnSpPr>
          <p:cNvPr id="520" name="Google Shape;520;p33"/>
          <p:cNvCxnSpPr>
            <a:stCxn id="515" idx="4"/>
            <a:endCxn id="517" idx="1"/>
          </p:cNvCxnSpPr>
          <p:nvPr/>
        </p:nvCxnSpPr>
        <p:spPr>
          <a:xfrm>
            <a:off x="1974450" y="2964350"/>
            <a:ext cx="2771100" cy="0"/>
          </a:xfrm>
          <a:prstGeom prst="straightConnector1">
            <a:avLst/>
          </a:prstGeom>
          <a:noFill/>
          <a:ln cap="flat" cmpd="sng" w="28575">
            <a:solidFill>
              <a:schemeClr val="dk2"/>
            </a:solidFill>
            <a:prstDash val="solid"/>
            <a:round/>
            <a:headEnd len="med" w="med" type="none"/>
            <a:tailEnd len="med" w="med" type="triangle"/>
          </a:ln>
        </p:spPr>
      </p:cxnSp>
      <p:cxnSp>
        <p:nvCxnSpPr>
          <p:cNvPr id="521" name="Google Shape;521;p33"/>
          <p:cNvCxnSpPr>
            <a:stCxn id="515" idx="4"/>
            <a:endCxn id="518" idx="1"/>
          </p:cNvCxnSpPr>
          <p:nvPr/>
        </p:nvCxnSpPr>
        <p:spPr>
          <a:xfrm>
            <a:off x="1974450" y="2964350"/>
            <a:ext cx="3439800" cy="1459200"/>
          </a:xfrm>
          <a:prstGeom prst="straightConnector1">
            <a:avLst/>
          </a:prstGeom>
          <a:noFill/>
          <a:ln cap="flat" cmpd="sng" w="28575">
            <a:solidFill>
              <a:schemeClr val="dk2"/>
            </a:solidFill>
            <a:prstDash val="solid"/>
            <a:round/>
            <a:headEnd len="med" w="med" type="none"/>
            <a:tailEnd len="med" w="med" type="triangle"/>
          </a:ln>
        </p:spPr>
      </p:cxnSp>
      <p:sp>
        <p:nvSpPr>
          <p:cNvPr id="522" name="Google Shape;522;p33"/>
          <p:cNvSpPr txBox="1"/>
          <p:nvPr/>
        </p:nvSpPr>
        <p:spPr>
          <a:xfrm rot="-1480729">
            <a:off x="2004792" y="2325267"/>
            <a:ext cx="1296191" cy="4288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Déploiement</a:t>
            </a:r>
            <a:endParaRPr b="1" sz="1300">
              <a:solidFill>
                <a:schemeClr val="lt1"/>
              </a:solidFill>
              <a:latin typeface="Lato"/>
              <a:ea typeface="Lato"/>
              <a:cs typeface="Lato"/>
              <a:sym typeface="Lato"/>
            </a:endParaRPr>
          </a:p>
        </p:txBody>
      </p:sp>
      <p:cxnSp>
        <p:nvCxnSpPr>
          <p:cNvPr id="523" name="Google Shape;523;p33"/>
          <p:cNvCxnSpPr>
            <a:stCxn id="516" idx="2"/>
            <a:endCxn id="517" idx="0"/>
          </p:cNvCxnSpPr>
          <p:nvPr/>
        </p:nvCxnSpPr>
        <p:spPr>
          <a:xfrm>
            <a:off x="6720550" y="1908275"/>
            <a:ext cx="0" cy="653100"/>
          </a:xfrm>
          <a:prstGeom prst="straightConnector1">
            <a:avLst/>
          </a:prstGeom>
          <a:noFill/>
          <a:ln cap="flat" cmpd="sng" w="19050">
            <a:solidFill>
              <a:schemeClr val="dk2"/>
            </a:solidFill>
            <a:prstDash val="solid"/>
            <a:round/>
            <a:headEnd len="med" w="med" type="triangle"/>
            <a:tailEnd len="med" w="med" type="triangle"/>
          </a:ln>
        </p:spPr>
      </p:cxnSp>
      <p:cxnSp>
        <p:nvCxnSpPr>
          <p:cNvPr id="524" name="Google Shape;524;p33"/>
          <p:cNvCxnSpPr>
            <a:stCxn id="517" idx="2"/>
            <a:endCxn id="518" idx="0"/>
          </p:cNvCxnSpPr>
          <p:nvPr/>
        </p:nvCxnSpPr>
        <p:spPr>
          <a:xfrm>
            <a:off x="6720550" y="3367388"/>
            <a:ext cx="0" cy="6531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